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7" r:id="rId2"/>
    <p:sldId id="270" r:id="rId3"/>
    <p:sldId id="282" r:id="rId4"/>
    <p:sldId id="258" r:id="rId5"/>
    <p:sldId id="283" r:id="rId6"/>
    <p:sldId id="284" r:id="rId7"/>
    <p:sldId id="285" r:id="rId8"/>
    <p:sldId id="286" r:id="rId9"/>
    <p:sldId id="259" r:id="rId10"/>
    <p:sldId id="287" r:id="rId11"/>
    <p:sldId id="260" r:id="rId12"/>
    <p:sldId id="262" r:id="rId13"/>
    <p:sldId id="263" r:id="rId14"/>
    <p:sldId id="264" r:id="rId15"/>
    <p:sldId id="265" r:id="rId16"/>
    <p:sldId id="266" r:id="rId17"/>
    <p:sldId id="267" r:id="rId18"/>
    <p:sldId id="268" r:id="rId19"/>
    <p:sldId id="269" r:id="rId20"/>
    <p:sldId id="271" r:id="rId21"/>
    <p:sldId id="272" r:id="rId22"/>
    <p:sldId id="273" r:id="rId23"/>
    <p:sldId id="274" r:id="rId24"/>
    <p:sldId id="275" r:id="rId25"/>
    <p:sldId id="276" r:id="rId26"/>
    <p:sldId id="277" r:id="rId27"/>
    <p:sldId id="278" r:id="rId28"/>
    <p:sldId id="279" r:id="rId29"/>
    <p:sldId id="280" r:id="rId30"/>
    <p:sldId id="281" r:id="rId31"/>
    <p:sldId id="288"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B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7542"/>
    <p:restoredTop sz="94720"/>
  </p:normalViewPr>
  <p:slideViewPr>
    <p:cSldViewPr snapToGrid="0" snapToObjects="1">
      <p:cViewPr>
        <p:scale>
          <a:sx n="60" d="100"/>
          <a:sy n="60" d="100"/>
        </p:scale>
        <p:origin x="-216" y="10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6940D9-A0F5-5441-BFC1-53C136B72435}" type="datetimeFigureOut">
              <a:rPr lang="en-US" smtClean="0"/>
              <a:t>8/23/17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B795AA-8646-AB4D-816D-6B9268303843}" type="slidenum">
              <a:rPr lang="en-US" smtClean="0"/>
              <a:t>‹#›</a:t>
            </a:fld>
            <a:endParaRPr lang="en-US"/>
          </a:p>
        </p:txBody>
      </p:sp>
    </p:spTree>
    <p:extLst>
      <p:ext uri="{BB962C8B-B14F-4D97-AF65-F5344CB8AC3E}">
        <p14:creationId xmlns:p14="http://schemas.microsoft.com/office/powerpoint/2010/main" val="1760155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 left: Think</a:t>
            </a:r>
            <a:r>
              <a:rPr lang="en-US" baseline="0" dirty="0" smtClean="0"/>
              <a:t> like people --- cognitive science, neuroscience</a:t>
            </a:r>
          </a:p>
          <a:p>
            <a:endParaRPr lang="en-US" baseline="0" dirty="0" smtClean="0"/>
          </a:p>
          <a:p>
            <a:r>
              <a:rPr lang="en-US" baseline="0" dirty="0" smtClean="0"/>
              <a:t>Bottom left: act like people --- actually very early definition, dating back to Alan Turing --- Turing test;  problem to do really well you start focusing on things like don’t answer too quickly what the square root of 1412 is, don’t spell too well,  and make sure you have a favorite movie etc.  So it wasn’t really leading us to build intelligence</a:t>
            </a:r>
          </a:p>
          <a:p>
            <a:endParaRPr lang="en-US" baseline="0" dirty="0" smtClean="0"/>
          </a:p>
          <a:p>
            <a:r>
              <a:rPr lang="en-US" baseline="0" dirty="0" smtClean="0"/>
              <a:t>Think rationally – long tradition dating back to Aristotle --- but not a winner, because difficult to encode how to think, and in the end it’s not about how you think, it’s about how you end up acting</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a:t>
            </a:fld>
            <a:endParaRPr lang="en-US"/>
          </a:p>
        </p:txBody>
      </p:sp>
    </p:spTree>
    <p:extLst>
      <p:ext uri="{BB962C8B-B14F-4D97-AF65-F5344CB8AC3E}">
        <p14:creationId xmlns:p14="http://schemas.microsoft.com/office/powerpoint/2010/main" val="1344248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Students</a:t>
            </a:r>
            <a:r>
              <a:rPr lang="en-US" baseline="0" dirty="0" smtClean="0"/>
              <a:t> count off 1-4, go to different corners of the room.  10 minutes to discuss PEAS for each task, then we come back together to go over them.</a:t>
            </a:r>
          </a:p>
          <a:p>
            <a:endParaRPr lang="en-US" baseline="0" dirty="0" smtClean="0"/>
          </a:p>
          <a:p>
            <a:r>
              <a:rPr lang="en-US" baseline="0" dirty="0" smtClean="0"/>
              <a:t>Goal: get students thinking about breaking down the components of a problem, see that AI applications range widely</a:t>
            </a:r>
            <a:endParaRPr lang="en-US" dirty="0"/>
          </a:p>
        </p:txBody>
      </p:sp>
      <p:sp>
        <p:nvSpPr>
          <p:cNvPr id="4" name="Slide Number Placeholder 3"/>
          <p:cNvSpPr>
            <a:spLocks noGrp="1"/>
          </p:cNvSpPr>
          <p:nvPr>
            <p:ph type="sldNum" sz="quarter" idx="10"/>
          </p:nvPr>
        </p:nvSpPr>
        <p:spPr/>
        <p:txBody>
          <a:bodyPr/>
          <a:lstStyle/>
          <a:p>
            <a:fld id="{8AB795AA-8646-AB4D-816D-6B9268303843}" type="slidenum">
              <a:rPr lang="en-US" smtClean="0"/>
              <a:t>8</a:t>
            </a:fld>
            <a:endParaRPr lang="en-US"/>
          </a:p>
        </p:txBody>
      </p:sp>
    </p:spTree>
    <p:extLst>
      <p:ext uri="{BB962C8B-B14F-4D97-AF65-F5344CB8AC3E}">
        <p14:creationId xmlns:p14="http://schemas.microsoft.com/office/powerpoint/2010/main" val="1707930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Examples: blinking your eye (not using your entire thinking capabilities),</a:t>
            </a:r>
            <a:r>
              <a:rPr lang="en-US" baseline="0" dirty="0" smtClean="0"/>
              <a:t> vacuum cleaner moving towards nearest dirt</a:t>
            </a:r>
            <a:endParaRPr lang="en-US" dirty="0"/>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12</a:t>
            </a:fld>
            <a:endParaRPr lang="en-US"/>
          </a:p>
        </p:txBody>
      </p:sp>
    </p:spTree>
    <p:extLst>
      <p:ext uri="{BB962C8B-B14F-4D97-AF65-F5344CB8AC3E}">
        <p14:creationId xmlns:p14="http://schemas.microsoft.com/office/powerpoint/2010/main" val="518515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Examples: blinking your eye (not using your entire thinking capabilities),</a:t>
            </a:r>
            <a:r>
              <a:rPr lang="en-US" baseline="0" dirty="0" smtClean="0"/>
              <a:t> vacuum cleaner moving towards nearest dirt</a:t>
            </a:r>
            <a:endParaRPr lang="en-US" dirty="0"/>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15</a:t>
            </a:fld>
            <a:endParaRPr lang="en-US"/>
          </a:p>
        </p:txBody>
      </p:sp>
    </p:spTree>
    <p:extLst>
      <p:ext uri="{BB962C8B-B14F-4D97-AF65-F5344CB8AC3E}">
        <p14:creationId xmlns:p14="http://schemas.microsoft.com/office/powerpoint/2010/main" val="1730125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an environment can be unknown but fully observed (e.g. a</a:t>
            </a:r>
            <a:r>
              <a:rPr lang="en-US" baseline="0" dirty="0" smtClean="0"/>
              <a:t> new game where you don’t know the controls)</a:t>
            </a:r>
            <a:endParaRPr lang="en-US" dirty="0"/>
          </a:p>
        </p:txBody>
      </p:sp>
      <p:sp>
        <p:nvSpPr>
          <p:cNvPr id="4" name="Slide Number Placeholder 3"/>
          <p:cNvSpPr>
            <a:spLocks noGrp="1"/>
          </p:cNvSpPr>
          <p:nvPr>
            <p:ph type="sldNum" sz="quarter" idx="10"/>
          </p:nvPr>
        </p:nvSpPr>
        <p:spPr/>
        <p:txBody>
          <a:bodyPr/>
          <a:lstStyle/>
          <a:p>
            <a:fld id="{8AB795AA-8646-AB4D-816D-6B9268303843}" type="slidenum">
              <a:rPr lang="en-US" smtClean="0"/>
              <a:t>28</a:t>
            </a:fld>
            <a:endParaRPr lang="en-US"/>
          </a:p>
        </p:txBody>
      </p:sp>
    </p:spTree>
    <p:extLst>
      <p:ext uri="{BB962C8B-B14F-4D97-AF65-F5344CB8AC3E}">
        <p14:creationId xmlns:p14="http://schemas.microsoft.com/office/powerpoint/2010/main" val="1874158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E853FB2-19F0-2A47-895C-60E51D6E971E}" type="datetimeFigureOut">
              <a:rPr lang="en-US" smtClean="0"/>
              <a:t>8/23/17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63487A-185D-6F4D-8B2A-9C3BCD410414}" type="slidenum">
              <a:rPr lang="en-US" smtClean="0"/>
              <a:t>‹#›</a:t>
            </a:fld>
            <a:endParaRPr lang="en-US"/>
          </a:p>
        </p:txBody>
      </p:sp>
    </p:spTree>
    <p:extLst>
      <p:ext uri="{BB962C8B-B14F-4D97-AF65-F5344CB8AC3E}">
        <p14:creationId xmlns:p14="http://schemas.microsoft.com/office/powerpoint/2010/main" val="2035158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E853FB2-19F0-2A47-895C-60E51D6E971E}" type="datetimeFigureOut">
              <a:rPr lang="en-US" smtClean="0"/>
              <a:t>8/23/17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63487A-185D-6F4D-8B2A-9C3BCD410414}" type="slidenum">
              <a:rPr lang="en-US" smtClean="0"/>
              <a:t>‹#›</a:t>
            </a:fld>
            <a:endParaRPr lang="en-US"/>
          </a:p>
        </p:txBody>
      </p:sp>
    </p:spTree>
    <p:extLst>
      <p:ext uri="{BB962C8B-B14F-4D97-AF65-F5344CB8AC3E}">
        <p14:creationId xmlns:p14="http://schemas.microsoft.com/office/powerpoint/2010/main" val="265737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E853FB2-19F0-2A47-895C-60E51D6E971E}" type="datetimeFigureOut">
              <a:rPr lang="en-US" smtClean="0"/>
              <a:t>8/23/17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63487A-185D-6F4D-8B2A-9C3BCD410414}" type="slidenum">
              <a:rPr lang="en-US" smtClean="0"/>
              <a:t>‹#›</a:t>
            </a:fld>
            <a:endParaRPr lang="en-US"/>
          </a:p>
        </p:txBody>
      </p:sp>
    </p:spTree>
    <p:extLst>
      <p:ext uri="{BB962C8B-B14F-4D97-AF65-F5344CB8AC3E}">
        <p14:creationId xmlns:p14="http://schemas.microsoft.com/office/powerpoint/2010/main" val="1634954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06758"/>
            <a:ext cx="10515600" cy="607641"/>
          </a:xfrm>
        </p:spPr>
        <p:txBody>
          <a:bodyPr>
            <a:normAutofit/>
          </a:bodyPr>
          <a:lstStyle>
            <a:lvl1pPr algn="ctr">
              <a:defRPr sz="36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E853FB2-19F0-2A47-895C-60E51D6E971E}" type="datetimeFigureOut">
              <a:rPr lang="en-US" smtClean="0"/>
              <a:t>8/23/17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63487A-185D-6F4D-8B2A-9C3BCD410414}" type="slidenum">
              <a:rPr lang="en-US" smtClean="0"/>
              <a:t>‹#›</a:t>
            </a:fld>
            <a:endParaRPr lang="en-US"/>
          </a:p>
        </p:txBody>
      </p:sp>
      <p:cxnSp>
        <p:nvCxnSpPr>
          <p:cNvPr id="8" name="Straight Connector 7"/>
          <p:cNvCxnSpPr/>
          <p:nvPr userDrawn="1"/>
        </p:nvCxnSpPr>
        <p:spPr>
          <a:xfrm>
            <a:off x="0" y="1050588"/>
            <a:ext cx="12192000" cy="0"/>
          </a:xfrm>
          <a:prstGeom prst="line">
            <a:avLst/>
          </a:prstGeom>
          <a:ln w="50800">
            <a:solidFill>
              <a:srgbClr val="BB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0544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E853FB2-19F0-2A47-895C-60E51D6E971E}" type="datetimeFigureOut">
              <a:rPr lang="en-US" smtClean="0"/>
              <a:t>8/23/17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63487A-185D-6F4D-8B2A-9C3BCD410414}" type="slidenum">
              <a:rPr lang="en-US" smtClean="0"/>
              <a:t>‹#›</a:t>
            </a:fld>
            <a:endParaRPr lang="en-US"/>
          </a:p>
        </p:txBody>
      </p:sp>
    </p:spTree>
    <p:extLst>
      <p:ext uri="{BB962C8B-B14F-4D97-AF65-F5344CB8AC3E}">
        <p14:creationId xmlns:p14="http://schemas.microsoft.com/office/powerpoint/2010/main" val="896659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E853FB2-19F0-2A47-895C-60E51D6E971E}" type="datetimeFigureOut">
              <a:rPr lang="en-US" smtClean="0"/>
              <a:t>8/23/17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63487A-185D-6F4D-8B2A-9C3BCD410414}" type="slidenum">
              <a:rPr lang="en-US" smtClean="0"/>
              <a:t>‹#›</a:t>
            </a:fld>
            <a:endParaRPr lang="en-US"/>
          </a:p>
        </p:txBody>
      </p:sp>
    </p:spTree>
    <p:extLst>
      <p:ext uri="{BB962C8B-B14F-4D97-AF65-F5344CB8AC3E}">
        <p14:creationId xmlns:p14="http://schemas.microsoft.com/office/powerpoint/2010/main" val="1262776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E853FB2-19F0-2A47-895C-60E51D6E971E}" type="datetimeFigureOut">
              <a:rPr lang="en-US" smtClean="0"/>
              <a:t>8/23/17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63487A-185D-6F4D-8B2A-9C3BCD410414}" type="slidenum">
              <a:rPr lang="en-US" smtClean="0"/>
              <a:t>‹#›</a:t>
            </a:fld>
            <a:endParaRPr lang="en-US"/>
          </a:p>
        </p:txBody>
      </p:sp>
    </p:spTree>
    <p:extLst>
      <p:ext uri="{BB962C8B-B14F-4D97-AF65-F5344CB8AC3E}">
        <p14:creationId xmlns:p14="http://schemas.microsoft.com/office/powerpoint/2010/main" val="2049790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E853FB2-19F0-2A47-895C-60E51D6E971E}" type="datetimeFigureOut">
              <a:rPr lang="en-US" smtClean="0"/>
              <a:t>8/23/17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63487A-185D-6F4D-8B2A-9C3BCD410414}" type="slidenum">
              <a:rPr lang="en-US" smtClean="0"/>
              <a:t>‹#›</a:t>
            </a:fld>
            <a:endParaRPr lang="en-US"/>
          </a:p>
        </p:txBody>
      </p:sp>
    </p:spTree>
    <p:extLst>
      <p:ext uri="{BB962C8B-B14F-4D97-AF65-F5344CB8AC3E}">
        <p14:creationId xmlns:p14="http://schemas.microsoft.com/office/powerpoint/2010/main" val="895327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853FB2-19F0-2A47-895C-60E51D6E971E}" type="datetimeFigureOut">
              <a:rPr lang="en-US" smtClean="0"/>
              <a:t>8/23/17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63487A-185D-6F4D-8B2A-9C3BCD410414}" type="slidenum">
              <a:rPr lang="en-US" smtClean="0"/>
              <a:t>‹#›</a:t>
            </a:fld>
            <a:endParaRPr lang="en-US"/>
          </a:p>
        </p:txBody>
      </p:sp>
    </p:spTree>
    <p:extLst>
      <p:ext uri="{BB962C8B-B14F-4D97-AF65-F5344CB8AC3E}">
        <p14:creationId xmlns:p14="http://schemas.microsoft.com/office/powerpoint/2010/main" val="345226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853FB2-19F0-2A47-895C-60E51D6E971E}" type="datetimeFigureOut">
              <a:rPr lang="en-US" smtClean="0"/>
              <a:t>8/23/17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63487A-185D-6F4D-8B2A-9C3BCD410414}" type="slidenum">
              <a:rPr lang="en-US" smtClean="0"/>
              <a:t>‹#›</a:t>
            </a:fld>
            <a:endParaRPr lang="en-US"/>
          </a:p>
        </p:txBody>
      </p:sp>
    </p:spTree>
    <p:extLst>
      <p:ext uri="{BB962C8B-B14F-4D97-AF65-F5344CB8AC3E}">
        <p14:creationId xmlns:p14="http://schemas.microsoft.com/office/powerpoint/2010/main" val="1870286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853FB2-19F0-2A47-895C-60E51D6E971E}" type="datetimeFigureOut">
              <a:rPr lang="en-US" smtClean="0"/>
              <a:t>8/23/17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63487A-185D-6F4D-8B2A-9C3BCD410414}" type="slidenum">
              <a:rPr lang="en-US" smtClean="0"/>
              <a:t>‹#›</a:t>
            </a:fld>
            <a:endParaRPr lang="en-US"/>
          </a:p>
        </p:txBody>
      </p:sp>
    </p:spTree>
    <p:extLst>
      <p:ext uri="{BB962C8B-B14F-4D97-AF65-F5344CB8AC3E}">
        <p14:creationId xmlns:p14="http://schemas.microsoft.com/office/powerpoint/2010/main" val="119405607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853FB2-19F0-2A47-895C-60E51D6E971E}" type="datetimeFigureOut">
              <a:rPr lang="en-US" smtClean="0"/>
              <a:t>8/23/17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63487A-185D-6F4D-8B2A-9C3BCD410414}" type="slidenum">
              <a:rPr lang="en-US" smtClean="0"/>
              <a:t>‹#›</a:t>
            </a:fld>
            <a:endParaRPr lang="en-US"/>
          </a:p>
        </p:txBody>
      </p:sp>
    </p:spTree>
    <p:extLst>
      <p:ext uri="{BB962C8B-B14F-4D97-AF65-F5344CB8AC3E}">
        <p14:creationId xmlns:p14="http://schemas.microsoft.com/office/powerpoint/2010/main" val="1801594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eb.cse.ohio-state.edu/lair/seminars.html"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oleObject" Target="../embeddings/oleObject1.bin"/><Relationship Id="rId5" Type="http://schemas.openxmlformats.org/officeDocument/2006/relationships/image" Target="../media/image6.png"/><Relationship Id="rId6" Type="http://schemas.openxmlformats.org/officeDocument/2006/relationships/oleObject" Target="../embeddings/oleObject2.bin"/><Relationship Id="rId7" Type="http://schemas.openxmlformats.org/officeDocument/2006/relationships/image" Target="../media/image7.png"/><Relationship Id="rId8" Type="http://schemas.openxmlformats.org/officeDocument/2006/relationships/image" Target="../media/image8.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oleObject" Target="../embeddings/oleObject3.bin"/><Relationship Id="rId5" Type="http://schemas.openxmlformats.org/officeDocument/2006/relationships/image" Target="../media/image6.png"/><Relationship Id="rId6" Type="http://schemas.openxmlformats.org/officeDocument/2006/relationships/oleObject" Target="../embeddings/oleObject4.bin"/><Relationship Id="rId7" Type="http://schemas.openxmlformats.org/officeDocument/2006/relationships/image" Target="../media/image7.png"/><Relationship Id="rId8" Type="http://schemas.openxmlformats.org/officeDocument/2006/relationships/image" Target="../media/image8.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image" Target="../media/image9.png"/><Relationship Id="rId5" Type="http://schemas.openxmlformats.org/officeDocument/2006/relationships/oleObject" Target="../embeddings/oleObject6.bin"/><Relationship Id="rId6" Type="http://schemas.openxmlformats.org/officeDocument/2006/relationships/image" Target="../media/image6.png"/><Relationship Id="rId7" Type="http://schemas.openxmlformats.org/officeDocument/2006/relationships/image" Target="../media/image10.png"/><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jpg"/></Relationships>
</file>

<file path=ppt/slides/_rels/slide23.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g"/><Relationship Id="rId3" Type="http://schemas.openxmlformats.org/officeDocument/2006/relationships/image" Target="../media/image18.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g"/><Relationship Id="rId3" Type="http://schemas.openxmlformats.org/officeDocument/2006/relationships/image" Target="../media/image1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g"/><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jpg"/><Relationship Id="rId5" Type="http://schemas.openxmlformats.org/officeDocument/2006/relationships/image" Target="../media/image23.jp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Announcements</a:t>
            </a:r>
            <a:endParaRPr lang="en-US" dirty="0"/>
          </a:p>
        </p:txBody>
      </p:sp>
      <p:sp>
        <p:nvSpPr>
          <p:cNvPr id="8" name="Content Placeholder 7"/>
          <p:cNvSpPr>
            <a:spLocks noGrp="1"/>
          </p:cNvSpPr>
          <p:nvPr>
            <p:ph idx="1"/>
          </p:nvPr>
        </p:nvSpPr>
        <p:spPr>
          <a:xfrm>
            <a:off x="838200" y="1825625"/>
            <a:ext cx="10515600" cy="734695"/>
          </a:xfrm>
        </p:spPr>
        <p:txBody>
          <a:bodyPr>
            <a:normAutofit/>
          </a:bodyPr>
          <a:lstStyle/>
          <a:p>
            <a:pPr marL="0" indent="0">
              <a:buNone/>
            </a:pPr>
            <a:r>
              <a:rPr lang="en-US" b="1" dirty="0" smtClean="0"/>
              <a:t>Office Hours change: </a:t>
            </a:r>
            <a:r>
              <a:rPr lang="en-US" dirty="0" smtClean="0"/>
              <a:t>Mon 3:30-4:30pm, Wed 1-2pm (both in DL 580)</a:t>
            </a:r>
            <a:endParaRPr lang="en-US" dirty="0"/>
          </a:p>
        </p:txBody>
      </p:sp>
      <p:sp>
        <p:nvSpPr>
          <p:cNvPr id="4" name="Content Placeholder 7"/>
          <p:cNvSpPr txBox="1">
            <a:spLocks/>
          </p:cNvSpPr>
          <p:nvPr/>
        </p:nvSpPr>
        <p:spPr>
          <a:xfrm>
            <a:off x="838200" y="3104198"/>
            <a:ext cx="10515600" cy="12117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dirty="0" smtClean="0"/>
              <a:t>AI Seminar Series: </a:t>
            </a:r>
            <a:r>
              <a:rPr lang="en-US" dirty="0" smtClean="0"/>
              <a:t>Fridays 3-4pm in DL 480</a:t>
            </a:r>
          </a:p>
          <a:p>
            <a:pPr marL="0" indent="0">
              <a:buNone/>
            </a:pPr>
            <a:r>
              <a:rPr lang="en-US" dirty="0"/>
              <a:t> </a:t>
            </a:r>
            <a:r>
              <a:rPr lang="en-US" dirty="0" smtClean="0"/>
              <a:t>     Schedule here</a:t>
            </a:r>
            <a:r>
              <a:rPr lang="en-US" dirty="0"/>
              <a:t>: </a:t>
            </a:r>
            <a:r>
              <a:rPr lang="en-US" dirty="0">
                <a:hlinkClick r:id="rId2"/>
              </a:rPr>
              <a:t>http://</a:t>
            </a:r>
            <a:r>
              <a:rPr lang="en-US" dirty="0" smtClean="0">
                <a:hlinkClick r:id="rId2"/>
              </a:rPr>
              <a:t>web.cse.ohio-state.edu/lair/seminars.html</a:t>
            </a:r>
            <a:r>
              <a:rPr lang="en-US" dirty="0" smtClean="0"/>
              <a:t> </a:t>
            </a:r>
            <a:endParaRPr lang="en-US" dirty="0"/>
          </a:p>
        </p:txBody>
      </p:sp>
      <p:sp>
        <p:nvSpPr>
          <p:cNvPr id="5" name="Content Placeholder 7"/>
          <p:cNvSpPr txBox="1">
            <a:spLocks/>
          </p:cNvSpPr>
          <p:nvPr/>
        </p:nvSpPr>
        <p:spPr>
          <a:xfrm>
            <a:off x="838200" y="4859846"/>
            <a:ext cx="10751288" cy="12432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28638" indent="-508000">
              <a:buFont typeface="Arial"/>
              <a:buNone/>
            </a:pPr>
            <a:r>
              <a:rPr lang="en-US" b="1" dirty="0" smtClean="0"/>
              <a:t>If on waitlist, </a:t>
            </a:r>
            <a:r>
              <a:rPr lang="en-US" dirty="0" smtClean="0"/>
              <a:t>submit HW0 by emailing me (also please speak to me after class!)</a:t>
            </a:r>
            <a:endParaRPr lang="en-US" dirty="0"/>
          </a:p>
        </p:txBody>
      </p:sp>
    </p:spTree>
    <p:extLst>
      <p:ext uri="{BB962C8B-B14F-4D97-AF65-F5344CB8AC3E}">
        <p14:creationId xmlns:p14="http://schemas.microsoft.com/office/powerpoint/2010/main" val="352903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makes one rational?</a:t>
            </a:r>
            <a:endParaRPr lang="en-US" dirty="0"/>
          </a:p>
        </p:txBody>
      </p:sp>
      <p:sp>
        <p:nvSpPr>
          <p:cNvPr id="3" name="Content Placeholder 2"/>
          <p:cNvSpPr>
            <a:spLocks noGrp="1"/>
          </p:cNvSpPr>
          <p:nvPr>
            <p:ph idx="1"/>
          </p:nvPr>
        </p:nvSpPr>
        <p:spPr>
          <a:xfrm>
            <a:off x="838200" y="1846891"/>
            <a:ext cx="4159102" cy="619863"/>
          </a:xfrm>
        </p:spPr>
        <p:txBody>
          <a:bodyPr/>
          <a:lstStyle/>
          <a:p>
            <a:pPr marL="0" indent="0">
              <a:buNone/>
            </a:pPr>
            <a:r>
              <a:rPr lang="en-US" smtClean="0"/>
              <a:t>Actually pretty simple:</a:t>
            </a:r>
            <a:endParaRPr lang="en-US"/>
          </a:p>
        </p:txBody>
      </p:sp>
      <p:sp>
        <p:nvSpPr>
          <p:cNvPr id="4" name="Content Placeholder 2"/>
          <p:cNvSpPr txBox="1">
            <a:spLocks/>
          </p:cNvSpPr>
          <p:nvPr/>
        </p:nvSpPr>
        <p:spPr>
          <a:xfrm>
            <a:off x="2925726" y="2834133"/>
            <a:ext cx="6367130" cy="15890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3200" dirty="0" smtClean="0"/>
              <a:t>A </a:t>
            </a:r>
            <a:r>
              <a:rPr lang="en-US" sz="3200" b="1" dirty="0" smtClean="0"/>
              <a:t>rational agent</a:t>
            </a:r>
            <a:r>
              <a:rPr lang="en-US" sz="3200" dirty="0" smtClean="0"/>
              <a:t> always acts to </a:t>
            </a:r>
            <a:r>
              <a:rPr lang="en-US" sz="3200" b="1" dirty="0" smtClean="0"/>
              <a:t>maximize its expected performance measure</a:t>
            </a:r>
            <a:r>
              <a:rPr lang="en-US" sz="3200" dirty="0" smtClean="0"/>
              <a:t>, given current state/percept</a:t>
            </a:r>
            <a:endParaRPr lang="en-US" sz="3200" dirty="0"/>
          </a:p>
        </p:txBody>
      </p:sp>
      <p:sp>
        <p:nvSpPr>
          <p:cNvPr id="5" name="TextBox 4"/>
          <p:cNvSpPr txBox="1"/>
          <p:nvPr/>
        </p:nvSpPr>
        <p:spPr>
          <a:xfrm>
            <a:off x="2398528" y="4976037"/>
            <a:ext cx="7421526" cy="1200329"/>
          </a:xfrm>
          <a:prstGeom prst="rect">
            <a:avLst/>
          </a:prstGeom>
          <a:solidFill>
            <a:schemeClr val="bg2"/>
          </a:solidFill>
          <a:ln w="12700">
            <a:solidFill>
              <a:schemeClr val="accent2"/>
            </a:solidFill>
          </a:ln>
          <a:effectLst>
            <a:outerShdw blurRad="50800" dist="76200" dir="2700000" algn="tl" rotWithShape="0">
              <a:prstClr val="black">
                <a:alpha val="40000"/>
              </a:prstClr>
            </a:outerShdw>
          </a:effectLst>
        </p:spPr>
        <p:txBody>
          <a:bodyPr wrap="square" rtlCol="0">
            <a:spAutoFit/>
          </a:bodyPr>
          <a:lstStyle/>
          <a:p>
            <a:r>
              <a:rPr lang="en-US" sz="2400" dirty="0" smtClean="0"/>
              <a:t>Not the same as </a:t>
            </a:r>
            <a:r>
              <a:rPr lang="en-US" sz="2400" b="1" dirty="0" smtClean="0"/>
              <a:t>omniscience </a:t>
            </a:r>
            <a:r>
              <a:rPr lang="en-US" sz="2400" dirty="0" smtClean="0"/>
              <a:t>(knowing the </a:t>
            </a:r>
            <a:r>
              <a:rPr lang="en-US" sz="2400" i="1" dirty="0" smtClean="0"/>
              <a:t>actual </a:t>
            </a:r>
            <a:r>
              <a:rPr lang="en-US" sz="2400" dirty="0" smtClean="0"/>
              <a:t>outcome of an action, instead of the </a:t>
            </a:r>
            <a:r>
              <a:rPr lang="en-US" sz="2400" i="1" dirty="0" smtClean="0"/>
              <a:t>expected </a:t>
            </a:r>
            <a:r>
              <a:rPr lang="en-US" sz="2400" dirty="0" smtClean="0"/>
              <a:t>outcome); can’t account for a piano falling from the sky.</a:t>
            </a:r>
            <a:endParaRPr lang="en-US" sz="2400" dirty="0"/>
          </a:p>
        </p:txBody>
      </p:sp>
    </p:spTree>
    <p:extLst>
      <p:ext uri="{BB962C8B-B14F-4D97-AF65-F5344CB8AC3E}">
        <p14:creationId xmlns:p14="http://schemas.microsoft.com/office/powerpoint/2010/main" val="170617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sample agents</a:t>
            </a:r>
            <a:endParaRPr lang="en-US" dirty="0"/>
          </a:p>
        </p:txBody>
      </p:sp>
      <p:sp>
        <p:nvSpPr>
          <p:cNvPr id="3" name="Content Placeholder 2"/>
          <p:cNvSpPr>
            <a:spLocks noGrp="1"/>
          </p:cNvSpPr>
          <p:nvPr>
            <p:ph idx="1"/>
          </p:nvPr>
        </p:nvSpPr>
        <p:spPr>
          <a:xfrm>
            <a:off x="838200" y="1825625"/>
            <a:ext cx="4754526" cy="4171138"/>
          </a:xfrm>
        </p:spPr>
        <p:txBody>
          <a:bodyPr/>
          <a:lstStyle/>
          <a:p>
            <a:pPr marL="0" indent="0">
              <a:buNone/>
            </a:pPr>
            <a:r>
              <a:rPr lang="en-US" b="1" dirty="0" smtClean="0"/>
              <a:t>Pacman</a:t>
            </a:r>
          </a:p>
          <a:p>
            <a:pPr marL="0" indent="0">
              <a:spcBef>
                <a:spcPts val="0"/>
              </a:spcBef>
              <a:buNone/>
            </a:pPr>
            <a:endParaRPr lang="en-US" sz="1600" dirty="0" smtClean="0"/>
          </a:p>
          <a:p>
            <a:pPr marL="0" indent="0">
              <a:buNone/>
            </a:pPr>
            <a:r>
              <a:rPr lang="en-US" sz="2400" u="sng" dirty="0" smtClean="0"/>
              <a:t>Percepts</a:t>
            </a:r>
            <a:r>
              <a:rPr lang="en-US" sz="2400" dirty="0" smtClean="0"/>
              <a:t> – squares around Pacman</a:t>
            </a:r>
          </a:p>
          <a:p>
            <a:pPr marL="0" indent="0">
              <a:buNone/>
            </a:pPr>
            <a:r>
              <a:rPr lang="en-US" sz="2400" u="sng" dirty="0" smtClean="0"/>
              <a:t>Actions</a:t>
            </a:r>
            <a:r>
              <a:rPr lang="en-US" sz="2400" dirty="0" smtClean="0"/>
              <a:t> – move U/D/L/R</a:t>
            </a:r>
          </a:p>
          <a:p>
            <a:pPr marL="0" indent="0">
              <a:buNone/>
            </a:pPr>
            <a:r>
              <a:rPr lang="en-US" sz="2400" u="sng" dirty="0" smtClean="0"/>
              <a:t>Environment</a:t>
            </a:r>
            <a:r>
              <a:rPr lang="en-US" sz="2400" dirty="0" smtClean="0"/>
              <a:t> – map with walls, dots, and ghosts</a:t>
            </a:r>
            <a:endParaRPr lang="en-US" sz="2400" u="sng" dirty="0"/>
          </a:p>
        </p:txBody>
      </p:sp>
      <p:sp>
        <p:nvSpPr>
          <p:cNvPr id="4" name="Content Placeholder 2"/>
          <p:cNvSpPr txBox="1">
            <a:spLocks/>
          </p:cNvSpPr>
          <p:nvPr/>
        </p:nvSpPr>
        <p:spPr>
          <a:xfrm>
            <a:off x="6370675" y="1825625"/>
            <a:ext cx="4754526" cy="4171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0" indent="0">
              <a:buNone/>
            </a:pPr>
            <a:r>
              <a:rPr lang="en-US" b="1" dirty="0" smtClean="0"/>
              <a:t>Spam detector</a:t>
            </a:r>
            <a:endParaRPr lang="en-US" b="1" dirty="0">
              <a:solidFill>
                <a:prstClr val="black"/>
              </a:solidFill>
            </a:endParaRPr>
          </a:p>
          <a:p>
            <a:pPr marL="0" lvl="0" indent="0">
              <a:spcBef>
                <a:spcPts val="0"/>
              </a:spcBef>
              <a:buNone/>
            </a:pPr>
            <a:endParaRPr lang="en-US" sz="1600" dirty="0">
              <a:solidFill>
                <a:prstClr val="black"/>
              </a:solidFill>
            </a:endParaRPr>
          </a:p>
          <a:p>
            <a:pPr marL="0" lvl="0" indent="0">
              <a:buNone/>
            </a:pPr>
            <a:r>
              <a:rPr lang="en-US" sz="2400" u="sng" dirty="0">
                <a:solidFill>
                  <a:prstClr val="black"/>
                </a:solidFill>
              </a:rPr>
              <a:t>Percepts</a:t>
            </a:r>
            <a:r>
              <a:rPr lang="en-US" sz="2400" dirty="0">
                <a:solidFill>
                  <a:prstClr val="black"/>
                </a:solidFill>
              </a:rPr>
              <a:t> – </a:t>
            </a:r>
            <a:r>
              <a:rPr lang="en-US" sz="2400" dirty="0" smtClean="0">
                <a:solidFill>
                  <a:prstClr val="black"/>
                </a:solidFill>
              </a:rPr>
              <a:t>sender, subject line, body of current email</a:t>
            </a:r>
            <a:endParaRPr lang="en-US" sz="2400" dirty="0">
              <a:solidFill>
                <a:prstClr val="black"/>
              </a:solidFill>
            </a:endParaRPr>
          </a:p>
          <a:p>
            <a:pPr marL="0" lvl="0" indent="0">
              <a:buNone/>
            </a:pPr>
            <a:r>
              <a:rPr lang="en-US" sz="2400" u="sng" dirty="0">
                <a:solidFill>
                  <a:prstClr val="black"/>
                </a:solidFill>
              </a:rPr>
              <a:t>Actions</a:t>
            </a:r>
            <a:r>
              <a:rPr lang="en-US" sz="2400" dirty="0">
                <a:solidFill>
                  <a:prstClr val="black"/>
                </a:solidFill>
              </a:rPr>
              <a:t> – </a:t>
            </a:r>
            <a:r>
              <a:rPr lang="en-US" sz="2400" dirty="0" smtClean="0">
                <a:solidFill>
                  <a:prstClr val="black"/>
                </a:solidFill>
              </a:rPr>
              <a:t>mark Spam/Not Spam</a:t>
            </a:r>
            <a:endParaRPr lang="en-US" sz="2400" dirty="0">
              <a:solidFill>
                <a:prstClr val="black"/>
              </a:solidFill>
            </a:endParaRPr>
          </a:p>
          <a:p>
            <a:pPr marL="0" lvl="0" indent="0">
              <a:buNone/>
            </a:pPr>
            <a:r>
              <a:rPr lang="en-US" sz="2400" u="sng" dirty="0">
                <a:solidFill>
                  <a:prstClr val="black"/>
                </a:solidFill>
              </a:rPr>
              <a:t>Environment</a:t>
            </a:r>
            <a:r>
              <a:rPr lang="en-US" sz="2400" dirty="0">
                <a:solidFill>
                  <a:prstClr val="black"/>
                </a:solidFill>
              </a:rPr>
              <a:t> – </a:t>
            </a:r>
            <a:r>
              <a:rPr lang="en-US" sz="2400" dirty="0" smtClean="0">
                <a:solidFill>
                  <a:prstClr val="black"/>
                </a:solidFill>
              </a:rPr>
              <a:t>your email inbox</a:t>
            </a:r>
            <a:endParaRPr lang="en-US" sz="2400" u="sng" dirty="0">
              <a:solidFill>
                <a:prstClr val="black"/>
              </a:solidFill>
            </a:endParaRPr>
          </a:p>
          <a:p>
            <a:pPr marL="0" indent="0">
              <a:buNone/>
            </a:pPr>
            <a:endParaRPr lang="en-US"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0351" y="4572000"/>
            <a:ext cx="1725835" cy="181816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1100" y="4572000"/>
            <a:ext cx="1931877" cy="1898759"/>
          </a:xfrm>
          <a:prstGeom prst="rect">
            <a:avLst/>
          </a:prstGeom>
        </p:spPr>
      </p:pic>
    </p:spTree>
    <p:extLst>
      <p:ext uri="{BB962C8B-B14F-4D97-AF65-F5344CB8AC3E}">
        <p14:creationId xmlns:p14="http://schemas.microsoft.com/office/powerpoint/2010/main" val="2075488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p:txBody>
          <a:bodyPr/>
          <a:lstStyle/>
          <a:p>
            <a:pPr eaLnBrk="1" hangingPunct="1"/>
            <a:r>
              <a:rPr lang="en-US" dirty="0" smtClean="0"/>
              <a:t>Reflex Agents</a:t>
            </a:r>
          </a:p>
        </p:txBody>
      </p:sp>
      <p:sp>
        <p:nvSpPr>
          <p:cNvPr id="1029" name="Rectangle 3"/>
          <p:cNvSpPr>
            <a:spLocks noGrp="1" noChangeArrowheads="1"/>
          </p:cNvSpPr>
          <p:nvPr>
            <p:ph idx="1"/>
          </p:nvPr>
        </p:nvSpPr>
        <p:spPr>
          <a:xfrm>
            <a:off x="363539" y="1657353"/>
            <a:ext cx="5884863" cy="4525963"/>
          </a:xfrm>
        </p:spPr>
        <p:txBody>
          <a:bodyPr/>
          <a:lstStyle/>
          <a:p>
            <a:pPr eaLnBrk="1" hangingPunct="1">
              <a:lnSpc>
                <a:spcPct val="90000"/>
              </a:lnSpc>
            </a:pPr>
            <a:r>
              <a:rPr lang="en-US" sz="2400" dirty="0" smtClean="0"/>
              <a:t>Reflex agents:</a:t>
            </a:r>
          </a:p>
          <a:p>
            <a:pPr lvl="1" eaLnBrk="1" hangingPunct="1">
              <a:lnSpc>
                <a:spcPct val="90000"/>
              </a:lnSpc>
            </a:pPr>
            <a:r>
              <a:rPr lang="en-US" sz="2000" dirty="0" smtClean="0"/>
              <a:t>Choose action based on current percept (and maybe memory)</a:t>
            </a:r>
          </a:p>
          <a:p>
            <a:pPr lvl="1" eaLnBrk="1" hangingPunct="1">
              <a:lnSpc>
                <a:spcPct val="90000"/>
              </a:lnSpc>
            </a:pPr>
            <a:r>
              <a:rPr lang="en-US" sz="2000" dirty="0" smtClean="0"/>
              <a:t>May have memory or a model of the world’s current state</a:t>
            </a:r>
          </a:p>
          <a:p>
            <a:pPr lvl="1" eaLnBrk="1" hangingPunct="1">
              <a:lnSpc>
                <a:spcPct val="90000"/>
              </a:lnSpc>
            </a:pPr>
            <a:r>
              <a:rPr lang="en-US" sz="2000" dirty="0" smtClean="0"/>
              <a:t>Do not consider the future consequences of their actions</a:t>
            </a:r>
          </a:p>
          <a:p>
            <a:pPr lvl="1" eaLnBrk="1" hangingPunct="1">
              <a:lnSpc>
                <a:spcPct val="90000"/>
              </a:lnSpc>
            </a:pPr>
            <a:r>
              <a:rPr lang="en-US" sz="2000" dirty="0" smtClean="0">
                <a:solidFill>
                  <a:srgbClr val="FF0000"/>
                </a:solidFill>
              </a:rPr>
              <a:t>Consider how the world </a:t>
            </a:r>
            <a:r>
              <a:rPr lang="en-US" sz="2000" dirty="0" smtClean="0">
                <a:solidFill>
                  <a:srgbClr val="FF0000"/>
                </a:solidFill>
              </a:rPr>
              <a:t>IS</a:t>
            </a:r>
            <a:endParaRPr lang="en-US" sz="2400" dirty="0" smtClean="0"/>
          </a:p>
        </p:txBody>
      </p:sp>
      <p:graphicFrame>
        <p:nvGraphicFramePr>
          <p:cNvPr id="1026" name="Object 4"/>
          <p:cNvGraphicFramePr>
            <a:graphicFrameLocks noChangeAspect="1"/>
          </p:cNvGraphicFramePr>
          <p:nvPr/>
        </p:nvGraphicFramePr>
        <p:xfrm>
          <a:off x="6926266" y="1804993"/>
          <a:ext cx="4579937" cy="1608137"/>
        </p:xfrm>
        <a:graphic>
          <a:graphicData uri="http://schemas.openxmlformats.org/presentationml/2006/ole">
            <mc:AlternateContent xmlns:mc="http://schemas.openxmlformats.org/markup-compatibility/2006">
              <mc:Choice xmlns:v="urn:schemas-microsoft-com:vml" Requires="v">
                <p:oleObj spid="_x0000_s1115" name="Photo Editor Photo" r:id="rId4" imgW="4580017" imgH="1607619" progId="MSPhotoEd.3">
                  <p:embed/>
                </p:oleObj>
              </mc:Choice>
              <mc:Fallback>
                <p:oleObj name="Photo Editor Photo" r:id="rId4" imgW="4580017" imgH="1607619" progId="MSPhotoEd.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6266" y="1804993"/>
                        <a:ext cx="4579937" cy="160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027" name="Object 5"/>
          <p:cNvGraphicFramePr>
            <a:graphicFrameLocks noChangeAspect="1"/>
          </p:cNvGraphicFramePr>
          <p:nvPr/>
        </p:nvGraphicFramePr>
        <p:xfrm>
          <a:off x="6899273" y="4106865"/>
          <a:ext cx="4579939" cy="1652587"/>
        </p:xfrm>
        <a:graphic>
          <a:graphicData uri="http://schemas.openxmlformats.org/presentationml/2006/ole">
            <mc:AlternateContent xmlns:mc="http://schemas.openxmlformats.org/markup-compatibility/2006">
              <mc:Choice xmlns:v="urn:schemas-microsoft-com:vml" Requires="v">
                <p:oleObj spid="_x0000_s1116" name="Photo Editor Photo" r:id="rId6" imgW="4580017" imgH="1653333" progId="MSPhotoEd.3">
                  <p:embed/>
                </p:oleObj>
              </mc:Choice>
              <mc:Fallback>
                <p:oleObj name="Photo Editor Photo" r:id="rId6" imgW="4580017" imgH="1653333" progId="MSPhotoEd.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99273" y="4106865"/>
                        <a:ext cx="4579939" cy="16525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pic>
        <p:nvPicPr>
          <p:cNvPr id="8" name="Picture 4"/>
          <p:cNvPicPr preferRelativeResize="0">
            <a:picLocks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6479582" y="1677717"/>
            <a:ext cx="5270922" cy="4128793"/>
          </a:xfrm>
          <a:prstGeom prst="rect">
            <a:avLst/>
          </a:prstGeom>
          <a:noFill/>
          <a:ln w="38100">
            <a:noFill/>
          </a:ln>
        </p:spPr>
      </p:pic>
    </p:spTree>
    <p:extLst>
      <p:ext uri="{BB962C8B-B14F-4D97-AF65-F5344CB8AC3E}">
        <p14:creationId xmlns:p14="http://schemas.microsoft.com/office/powerpoint/2010/main" val="5239008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Reflex Agent</a:t>
            </a:r>
            <a:endParaRPr lang="en-US" dirty="0"/>
          </a:p>
        </p:txBody>
      </p:sp>
      <p:sp>
        <p:nvSpPr>
          <p:cNvPr id="3" name="Content Placeholder 2"/>
          <p:cNvSpPr>
            <a:spLocks noGrp="1"/>
          </p:cNvSpPr>
          <p:nvPr>
            <p:ph idx="1"/>
          </p:nvPr>
        </p:nvSpPr>
        <p:spPr>
          <a:xfrm>
            <a:off x="838200" y="1400323"/>
            <a:ext cx="10007009" cy="577333"/>
          </a:xfrm>
        </p:spPr>
        <p:txBody>
          <a:bodyPr>
            <a:normAutofit/>
          </a:bodyPr>
          <a:lstStyle/>
          <a:p>
            <a:pPr marL="0" indent="0" algn="ctr">
              <a:buNone/>
            </a:pPr>
            <a:r>
              <a:rPr lang="en-US" sz="2400" dirty="0" smtClean="0"/>
              <a:t>Chooses action based on </a:t>
            </a:r>
            <a:r>
              <a:rPr lang="en-US" sz="2400" u="sng" dirty="0" smtClean="0"/>
              <a:t>current percept </a:t>
            </a:r>
            <a:r>
              <a:rPr lang="en-US" sz="2400" dirty="0" smtClean="0"/>
              <a:t>alone</a:t>
            </a:r>
            <a:endParaRPr lang="en-US" sz="2400" dirty="0"/>
          </a:p>
        </p:txBody>
      </p:sp>
      <p:sp>
        <p:nvSpPr>
          <p:cNvPr id="4" name="Content Placeholder 2"/>
          <p:cNvSpPr txBox="1">
            <a:spLocks/>
          </p:cNvSpPr>
          <p:nvPr/>
        </p:nvSpPr>
        <p:spPr>
          <a:xfrm>
            <a:off x="838200" y="2208397"/>
            <a:ext cx="4754526" cy="4171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400" b="1" dirty="0" smtClean="0"/>
              <a:t>Pacman</a:t>
            </a:r>
          </a:p>
          <a:p>
            <a:pPr marL="0" indent="0">
              <a:spcBef>
                <a:spcPts val="0"/>
              </a:spcBef>
              <a:buFont typeface="Arial"/>
              <a:buNone/>
            </a:pPr>
            <a:endParaRPr lang="en-US" sz="1600" dirty="0" smtClean="0"/>
          </a:p>
          <a:p>
            <a:pPr marL="0" indent="0">
              <a:buFont typeface="Arial"/>
              <a:buNone/>
            </a:pPr>
            <a:r>
              <a:rPr lang="en-US" sz="2000" u="sng" dirty="0" smtClean="0"/>
              <a:t>Percepts</a:t>
            </a:r>
            <a:r>
              <a:rPr lang="en-US" sz="2000" dirty="0" smtClean="0"/>
              <a:t> – squares around Pacman</a:t>
            </a:r>
          </a:p>
          <a:p>
            <a:pPr marL="0" indent="0">
              <a:buFont typeface="Arial"/>
              <a:buNone/>
            </a:pPr>
            <a:r>
              <a:rPr lang="en-US" sz="2000" u="sng" dirty="0" smtClean="0"/>
              <a:t>Actions</a:t>
            </a:r>
            <a:r>
              <a:rPr lang="en-US" sz="2000" dirty="0" smtClean="0"/>
              <a:t> – move U/D/L/R</a:t>
            </a:r>
          </a:p>
          <a:p>
            <a:pPr marL="0" indent="0">
              <a:buFont typeface="Arial"/>
              <a:buNone/>
            </a:pPr>
            <a:r>
              <a:rPr lang="en-US" sz="2000" u="sng" dirty="0" smtClean="0"/>
              <a:t>Environment</a:t>
            </a:r>
            <a:r>
              <a:rPr lang="en-US" sz="2000" dirty="0" smtClean="0"/>
              <a:t> – map with walls, dots, and ghosts</a:t>
            </a:r>
          </a:p>
          <a:p>
            <a:pPr marL="0" indent="0">
              <a:buFont typeface="Arial"/>
              <a:buNone/>
            </a:pPr>
            <a:endParaRPr lang="en-US" sz="2000" u="sng" dirty="0"/>
          </a:p>
          <a:p>
            <a:pPr marL="0" indent="0">
              <a:buFont typeface="Arial"/>
              <a:buNone/>
            </a:pPr>
            <a:r>
              <a:rPr lang="en-US" sz="2000" dirty="0" smtClean="0"/>
              <a:t>[DEMOS]</a:t>
            </a:r>
            <a:endParaRPr lang="en-US" sz="2000" dirty="0"/>
          </a:p>
        </p:txBody>
      </p:sp>
      <p:sp>
        <p:nvSpPr>
          <p:cNvPr id="5" name="Content Placeholder 2"/>
          <p:cNvSpPr txBox="1">
            <a:spLocks/>
          </p:cNvSpPr>
          <p:nvPr/>
        </p:nvSpPr>
        <p:spPr>
          <a:xfrm>
            <a:off x="6370675" y="2208397"/>
            <a:ext cx="4754526" cy="4171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0" indent="0">
              <a:buNone/>
            </a:pPr>
            <a:r>
              <a:rPr lang="en-US" sz="2400" b="1" dirty="0" smtClean="0"/>
              <a:t>Spam detector</a:t>
            </a:r>
            <a:endParaRPr lang="en-US" sz="2400" b="1" dirty="0">
              <a:solidFill>
                <a:prstClr val="black"/>
              </a:solidFill>
            </a:endParaRPr>
          </a:p>
          <a:p>
            <a:pPr marL="0" lvl="0" indent="0">
              <a:spcBef>
                <a:spcPts val="0"/>
              </a:spcBef>
              <a:buNone/>
            </a:pPr>
            <a:endParaRPr lang="en-US" sz="1600" dirty="0">
              <a:solidFill>
                <a:prstClr val="black"/>
              </a:solidFill>
            </a:endParaRPr>
          </a:p>
          <a:p>
            <a:pPr marL="0" lvl="0" indent="0">
              <a:buNone/>
            </a:pPr>
            <a:r>
              <a:rPr lang="en-US" sz="2000" u="sng" dirty="0">
                <a:solidFill>
                  <a:prstClr val="black"/>
                </a:solidFill>
              </a:rPr>
              <a:t>Percepts</a:t>
            </a:r>
            <a:r>
              <a:rPr lang="en-US" sz="2000" dirty="0">
                <a:solidFill>
                  <a:prstClr val="black"/>
                </a:solidFill>
              </a:rPr>
              <a:t> – </a:t>
            </a:r>
            <a:r>
              <a:rPr lang="en-US" sz="2000" dirty="0" smtClean="0">
                <a:solidFill>
                  <a:prstClr val="black"/>
                </a:solidFill>
              </a:rPr>
              <a:t>sender, subject line, body of current email</a:t>
            </a:r>
            <a:endParaRPr lang="en-US" sz="2000" dirty="0">
              <a:solidFill>
                <a:prstClr val="black"/>
              </a:solidFill>
            </a:endParaRPr>
          </a:p>
          <a:p>
            <a:pPr marL="0" lvl="0" indent="0">
              <a:buNone/>
            </a:pPr>
            <a:r>
              <a:rPr lang="en-US" sz="2000" u="sng" dirty="0">
                <a:solidFill>
                  <a:prstClr val="black"/>
                </a:solidFill>
              </a:rPr>
              <a:t>Actions</a:t>
            </a:r>
            <a:r>
              <a:rPr lang="en-US" sz="2000" dirty="0">
                <a:solidFill>
                  <a:prstClr val="black"/>
                </a:solidFill>
              </a:rPr>
              <a:t> – </a:t>
            </a:r>
            <a:r>
              <a:rPr lang="en-US" sz="2000" dirty="0" smtClean="0">
                <a:solidFill>
                  <a:prstClr val="black"/>
                </a:solidFill>
              </a:rPr>
              <a:t>mark Spam/Not Spam</a:t>
            </a:r>
            <a:endParaRPr lang="en-US" sz="2000" dirty="0">
              <a:solidFill>
                <a:prstClr val="black"/>
              </a:solidFill>
            </a:endParaRPr>
          </a:p>
          <a:p>
            <a:pPr marL="0" lvl="0" indent="0">
              <a:buNone/>
            </a:pPr>
            <a:r>
              <a:rPr lang="en-US" sz="2000" u="sng" dirty="0">
                <a:solidFill>
                  <a:prstClr val="black"/>
                </a:solidFill>
              </a:rPr>
              <a:t>Environment</a:t>
            </a:r>
            <a:r>
              <a:rPr lang="en-US" sz="2000" dirty="0">
                <a:solidFill>
                  <a:prstClr val="black"/>
                </a:solidFill>
              </a:rPr>
              <a:t> – </a:t>
            </a:r>
            <a:r>
              <a:rPr lang="en-US" sz="2000" dirty="0" smtClean="0">
                <a:solidFill>
                  <a:prstClr val="black"/>
                </a:solidFill>
              </a:rPr>
              <a:t>your email inbox</a:t>
            </a:r>
          </a:p>
          <a:p>
            <a:pPr marL="0" lvl="0" indent="0">
              <a:buNone/>
            </a:pPr>
            <a:endParaRPr lang="en-US" sz="2000" u="sng" dirty="0">
              <a:solidFill>
                <a:prstClr val="black"/>
              </a:solidFill>
            </a:endParaRPr>
          </a:p>
          <a:p>
            <a:pPr marL="0" lvl="0" indent="0">
              <a:buNone/>
            </a:pPr>
            <a:r>
              <a:rPr lang="en-US" sz="2000" dirty="0" smtClean="0">
                <a:solidFill>
                  <a:prstClr val="black"/>
                </a:solidFill>
              </a:rPr>
              <a:t>Agent function:</a:t>
            </a:r>
          </a:p>
          <a:p>
            <a:pPr marL="0" lvl="0" indent="0">
              <a:buNone/>
            </a:pPr>
            <a:r>
              <a:rPr lang="en-US" sz="2000" dirty="0">
                <a:solidFill>
                  <a:prstClr val="black"/>
                </a:solidFill>
              </a:rPr>
              <a:t> </a:t>
            </a:r>
            <a:r>
              <a:rPr lang="en-US" sz="2000" dirty="0" smtClean="0">
                <a:solidFill>
                  <a:prstClr val="black"/>
                </a:solidFill>
              </a:rPr>
              <a:t>   if </a:t>
            </a:r>
            <a:r>
              <a:rPr lang="en-US" sz="2000" dirty="0" err="1" smtClean="0">
                <a:solidFill>
                  <a:prstClr val="black"/>
                </a:solidFill>
              </a:rPr>
              <a:t>hasNigerianPrince</a:t>
            </a:r>
            <a:r>
              <a:rPr lang="en-US" sz="2000" dirty="0" smtClean="0">
                <a:solidFill>
                  <a:prstClr val="black"/>
                </a:solidFill>
              </a:rPr>
              <a:t>(body): return SPAM</a:t>
            </a:r>
          </a:p>
          <a:p>
            <a:pPr marL="0" lvl="0" indent="0">
              <a:buNone/>
            </a:pPr>
            <a:r>
              <a:rPr lang="en-US" sz="2000" dirty="0">
                <a:solidFill>
                  <a:prstClr val="black"/>
                </a:solidFill>
              </a:rPr>
              <a:t> </a:t>
            </a:r>
            <a:r>
              <a:rPr lang="en-US" sz="2000" dirty="0" smtClean="0">
                <a:solidFill>
                  <a:prstClr val="black"/>
                </a:solidFill>
              </a:rPr>
              <a:t>   else: return NOTSPAM</a:t>
            </a:r>
            <a:endParaRPr lang="en-US" sz="2000" dirty="0">
              <a:solidFill>
                <a:prstClr val="black"/>
              </a:solidFill>
            </a:endParaRPr>
          </a:p>
          <a:p>
            <a:pPr marL="0" indent="0">
              <a:buNone/>
            </a:pPr>
            <a:endParaRPr lang="en-US" b="1" dirty="0"/>
          </a:p>
        </p:txBody>
      </p:sp>
    </p:spTree>
    <p:extLst>
      <p:ext uri="{BB962C8B-B14F-4D97-AF65-F5344CB8AC3E}">
        <p14:creationId xmlns:p14="http://schemas.microsoft.com/office/powerpoint/2010/main" val="11514907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Reflex Agent</a:t>
            </a:r>
            <a:endParaRPr lang="en-US" dirty="0"/>
          </a:p>
        </p:txBody>
      </p:sp>
      <p:sp>
        <p:nvSpPr>
          <p:cNvPr id="3" name="Content Placeholder 2"/>
          <p:cNvSpPr>
            <a:spLocks noGrp="1"/>
          </p:cNvSpPr>
          <p:nvPr>
            <p:ph idx="1"/>
          </p:nvPr>
        </p:nvSpPr>
        <p:spPr>
          <a:xfrm>
            <a:off x="838200" y="1400323"/>
            <a:ext cx="10007009" cy="577333"/>
          </a:xfrm>
        </p:spPr>
        <p:txBody>
          <a:bodyPr>
            <a:normAutofit/>
          </a:bodyPr>
          <a:lstStyle/>
          <a:p>
            <a:pPr marL="0" indent="0" algn="ctr">
              <a:buNone/>
            </a:pPr>
            <a:r>
              <a:rPr lang="en-US" sz="2400" dirty="0" smtClean="0"/>
              <a:t>Chooses action based on </a:t>
            </a:r>
            <a:r>
              <a:rPr lang="en-US" sz="2400" u="sng" dirty="0" smtClean="0"/>
              <a:t>current percept and internal model of environment</a:t>
            </a:r>
            <a:endParaRPr lang="en-US" sz="2400" dirty="0"/>
          </a:p>
        </p:txBody>
      </p:sp>
      <p:sp>
        <p:nvSpPr>
          <p:cNvPr id="4" name="Content Placeholder 2"/>
          <p:cNvSpPr txBox="1">
            <a:spLocks/>
          </p:cNvSpPr>
          <p:nvPr/>
        </p:nvSpPr>
        <p:spPr>
          <a:xfrm>
            <a:off x="838200" y="2208397"/>
            <a:ext cx="4754526" cy="4171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400" b="1" dirty="0" smtClean="0"/>
              <a:t>Pacman</a:t>
            </a:r>
          </a:p>
          <a:p>
            <a:pPr marL="0" indent="0">
              <a:spcBef>
                <a:spcPts val="0"/>
              </a:spcBef>
              <a:buFont typeface="Arial"/>
              <a:buNone/>
            </a:pPr>
            <a:endParaRPr lang="en-US" sz="1600" dirty="0" smtClean="0"/>
          </a:p>
          <a:p>
            <a:pPr marL="0" indent="0">
              <a:buFont typeface="Arial"/>
              <a:buNone/>
            </a:pPr>
            <a:r>
              <a:rPr lang="en-US" sz="2000" u="sng" dirty="0" smtClean="0"/>
              <a:t>Percepts</a:t>
            </a:r>
            <a:r>
              <a:rPr lang="en-US" sz="2000" dirty="0" smtClean="0"/>
              <a:t> – squares around Pacman</a:t>
            </a:r>
          </a:p>
          <a:p>
            <a:pPr marL="0" indent="0">
              <a:buFont typeface="Arial"/>
              <a:buNone/>
            </a:pPr>
            <a:r>
              <a:rPr lang="en-US" sz="2000" u="sng" dirty="0" smtClean="0"/>
              <a:t>Actions</a:t>
            </a:r>
            <a:r>
              <a:rPr lang="en-US" sz="2000" dirty="0" smtClean="0"/>
              <a:t> – move U/D/L/R</a:t>
            </a:r>
          </a:p>
          <a:p>
            <a:pPr marL="0" indent="0">
              <a:buFont typeface="Arial"/>
              <a:buNone/>
            </a:pPr>
            <a:r>
              <a:rPr lang="en-US" sz="2000" u="sng" dirty="0" smtClean="0"/>
              <a:t>Environment</a:t>
            </a:r>
            <a:r>
              <a:rPr lang="en-US" sz="2000" dirty="0" smtClean="0"/>
              <a:t> – map with walls, dots, and ghosts</a:t>
            </a:r>
          </a:p>
          <a:p>
            <a:pPr marL="0" indent="0">
              <a:buFont typeface="Arial"/>
              <a:buNone/>
            </a:pPr>
            <a:r>
              <a:rPr lang="en-US" sz="2000" u="sng" dirty="0" smtClean="0"/>
              <a:t>Model</a:t>
            </a:r>
            <a:r>
              <a:rPr lang="en-US" sz="2000" dirty="0" smtClean="0"/>
              <a:t> – which squares have I eaten dots in?</a:t>
            </a:r>
          </a:p>
        </p:txBody>
      </p:sp>
      <p:sp>
        <p:nvSpPr>
          <p:cNvPr id="5" name="Content Placeholder 2"/>
          <p:cNvSpPr txBox="1">
            <a:spLocks/>
          </p:cNvSpPr>
          <p:nvPr/>
        </p:nvSpPr>
        <p:spPr>
          <a:xfrm>
            <a:off x="6370675" y="2208396"/>
            <a:ext cx="5495260" cy="442631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0" indent="0">
              <a:buNone/>
            </a:pPr>
            <a:r>
              <a:rPr lang="en-US" sz="2400" b="1" dirty="0" smtClean="0"/>
              <a:t>Spam detector</a:t>
            </a:r>
            <a:endParaRPr lang="en-US" sz="2400" b="1" dirty="0">
              <a:solidFill>
                <a:prstClr val="black"/>
              </a:solidFill>
            </a:endParaRPr>
          </a:p>
          <a:p>
            <a:pPr marL="0" lvl="0" indent="0">
              <a:spcBef>
                <a:spcPts val="0"/>
              </a:spcBef>
              <a:buNone/>
            </a:pPr>
            <a:endParaRPr lang="en-US" sz="1600" dirty="0">
              <a:solidFill>
                <a:prstClr val="black"/>
              </a:solidFill>
            </a:endParaRPr>
          </a:p>
          <a:p>
            <a:pPr marL="0" lvl="0" indent="0">
              <a:buNone/>
            </a:pPr>
            <a:r>
              <a:rPr lang="en-US" sz="2000" u="sng" dirty="0">
                <a:solidFill>
                  <a:prstClr val="black"/>
                </a:solidFill>
              </a:rPr>
              <a:t>Percepts</a:t>
            </a:r>
            <a:r>
              <a:rPr lang="en-US" sz="2000" dirty="0">
                <a:solidFill>
                  <a:prstClr val="black"/>
                </a:solidFill>
              </a:rPr>
              <a:t> – </a:t>
            </a:r>
            <a:r>
              <a:rPr lang="en-US" sz="2000" dirty="0" smtClean="0">
                <a:solidFill>
                  <a:prstClr val="black"/>
                </a:solidFill>
              </a:rPr>
              <a:t>sender, subject line, body of current email</a:t>
            </a:r>
            <a:endParaRPr lang="en-US" sz="2000" dirty="0">
              <a:solidFill>
                <a:prstClr val="black"/>
              </a:solidFill>
            </a:endParaRPr>
          </a:p>
          <a:p>
            <a:pPr marL="0" lvl="0" indent="0">
              <a:buNone/>
            </a:pPr>
            <a:r>
              <a:rPr lang="en-US" sz="2000" u="sng" dirty="0">
                <a:solidFill>
                  <a:prstClr val="black"/>
                </a:solidFill>
              </a:rPr>
              <a:t>Actions</a:t>
            </a:r>
            <a:r>
              <a:rPr lang="en-US" sz="2000" dirty="0">
                <a:solidFill>
                  <a:prstClr val="black"/>
                </a:solidFill>
              </a:rPr>
              <a:t> – </a:t>
            </a:r>
            <a:r>
              <a:rPr lang="en-US" sz="2000" dirty="0" smtClean="0">
                <a:solidFill>
                  <a:prstClr val="black"/>
                </a:solidFill>
              </a:rPr>
              <a:t>mark Spam/Not Spam</a:t>
            </a:r>
            <a:endParaRPr lang="en-US" sz="2000" dirty="0">
              <a:solidFill>
                <a:prstClr val="black"/>
              </a:solidFill>
            </a:endParaRPr>
          </a:p>
          <a:p>
            <a:pPr marL="0" lvl="0" indent="0">
              <a:buNone/>
            </a:pPr>
            <a:r>
              <a:rPr lang="en-US" sz="2000" u="sng" dirty="0">
                <a:solidFill>
                  <a:prstClr val="black"/>
                </a:solidFill>
              </a:rPr>
              <a:t>Environment</a:t>
            </a:r>
            <a:r>
              <a:rPr lang="en-US" sz="2000" dirty="0">
                <a:solidFill>
                  <a:prstClr val="black"/>
                </a:solidFill>
              </a:rPr>
              <a:t> – </a:t>
            </a:r>
            <a:r>
              <a:rPr lang="en-US" sz="2000" dirty="0" smtClean="0">
                <a:solidFill>
                  <a:prstClr val="black"/>
                </a:solidFill>
              </a:rPr>
              <a:t>your email inbox</a:t>
            </a:r>
          </a:p>
          <a:p>
            <a:pPr marL="0" lvl="0" indent="0">
              <a:buNone/>
            </a:pPr>
            <a:r>
              <a:rPr lang="en-US" sz="2000" u="sng" dirty="0" smtClean="0">
                <a:solidFill>
                  <a:prstClr val="black"/>
                </a:solidFill>
              </a:rPr>
              <a:t>Model</a:t>
            </a:r>
            <a:r>
              <a:rPr lang="en-US" sz="2000" dirty="0" smtClean="0">
                <a:solidFill>
                  <a:prstClr val="black"/>
                </a:solidFill>
              </a:rPr>
              <a:t> – per-sender message history</a:t>
            </a:r>
            <a:endParaRPr lang="en-US" sz="2000" u="sng" dirty="0" smtClean="0">
              <a:solidFill>
                <a:prstClr val="black"/>
              </a:solidFill>
            </a:endParaRPr>
          </a:p>
          <a:p>
            <a:pPr marL="0" lvl="0" indent="0">
              <a:buNone/>
            </a:pPr>
            <a:endParaRPr lang="en-US" sz="2000" u="sng" dirty="0">
              <a:solidFill>
                <a:prstClr val="black"/>
              </a:solidFill>
            </a:endParaRPr>
          </a:p>
          <a:p>
            <a:pPr marL="0" lvl="0" indent="0">
              <a:buNone/>
            </a:pPr>
            <a:r>
              <a:rPr lang="en-US" sz="2000" dirty="0" smtClean="0">
                <a:solidFill>
                  <a:prstClr val="black"/>
                </a:solidFill>
              </a:rPr>
              <a:t>Agent function:</a:t>
            </a:r>
          </a:p>
          <a:p>
            <a:pPr marL="0" lvl="0" indent="0">
              <a:buNone/>
            </a:pPr>
            <a:r>
              <a:rPr lang="en-US" sz="2000" dirty="0">
                <a:solidFill>
                  <a:prstClr val="black"/>
                </a:solidFill>
              </a:rPr>
              <a:t> </a:t>
            </a:r>
            <a:r>
              <a:rPr lang="en-US" sz="2000" dirty="0" smtClean="0">
                <a:solidFill>
                  <a:prstClr val="black"/>
                </a:solidFill>
              </a:rPr>
              <a:t>   if </a:t>
            </a:r>
            <a:r>
              <a:rPr lang="en-US" sz="2000" dirty="0" err="1" smtClean="0">
                <a:solidFill>
                  <a:prstClr val="black"/>
                </a:solidFill>
              </a:rPr>
              <a:t>haveExchangedEmails</a:t>
            </a:r>
            <a:r>
              <a:rPr lang="en-US" sz="2000" dirty="0" smtClean="0">
                <a:solidFill>
                  <a:prstClr val="black"/>
                </a:solidFill>
              </a:rPr>
              <a:t>(sender): NOTSPAM</a:t>
            </a:r>
          </a:p>
          <a:p>
            <a:pPr marL="0" lvl="0" indent="0">
              <a:buNone/>
            </a:pPr>
            <a:r>
              <a:rPr lang="en-US" sz="2000" dirty="0">
                <a:solidFill>
                  <a:prstClr val="black"/>
                </a:solidFill>
              </a:rPr>
              <a:t> </a:t>
            </a:r>
            <a:r>
              <a:rPr lang="en-US" sz="2000" dirty="0" smtClean="0">
                <a:solidFill>
                  <a:prstClr val="black"/>
                </a:solidFill>
              </a:rPr>
              <a:t>   </a:t>
            </a:r>
            <a:r>
              <a:rPr lang="en-US" sz="2000" dirty="0" err="1" smtClean="0">
                <a:solidFill>
                  <a:prstClr val="black"/>
                </a:solidFill>
              </a:rPr>
              <a:t>elif</a:t>
            </a:r>
            <a:r>
              <a:rPr lang="en-US" sz="2000" dirty="0" smtClean="0">
                <a:solidFill>
                  <a:prstClr val="black"/>
                </a:solidFill>
              </a:rPr>
              <a:t> </a:t>
            </a:r>
            <a:r>
              <a:rPr lang="en-US" sz="2000" dirty="0" err="1" smtClean="0">
                <a:solidFill>
                  <a:prstClr val="black"/>
                </a:solidFill>
              </a:rPr>
              <a:t>hasNigerianPrince</a:t>
            </a:r>
            <a:r>
              <a:rPr lang="en-US" sz="2000" dirty="0" smtClean="0">
                <a:solidFill>
                  <a:prstClr val="black"/>
                </a:solidFill>
              </a:rPr>
              <a:t>(body): return SPAM</a:t>
            </a:r>
          </a:p>
          <a:p>
            <a:pPr marL="0" lvl="0" indent="0">
              <a:buNone/>
            </a:pPr>
            <a:r>
              <a:rPr lang="en-US" sz="2000" dirty="0">
                <a:solidFill>
                  <a:prstClr val="black"/>
                </a:solidFill>
              </a:rPr>
              <a:t> </a:t>
            </a:r>
            <a:r>
              <a:rPr lang="en-US" sz="2000" dirty="0" smtClean="0">
                <a:solidFill>
                  <a:prstClr val="black"/>
                </a:solidFill>
              </a:rPr>
              <a:t>   else: return NOTSPAM</a:t>
            </a:r>
            <a:endParaRPr lang="en-US" sz="2000" dirty="0">
              <a:solidFill>
                <a:prstClr val="black"/>
              </a:solidFill>
            </a:endParaRPr>
          </a:p>
          <a:p>
            <a:pPr marL="0" indent="0">
              <a:buNone/>
            </a:pPr>
            <a:endParaRPr lang="en-US" b="1" dirty="0"/>
          </a:p>
        </p:txBody>
      </p:sp>
    </p:spTree>
    <p:extLst>
      <p:ext uri="{BB962C8B-B14F-4D97-AF65-F5344CB8AC3E}">
        <p14:creationId xmlns:p14="http://schemas.microsoft.com/office/powerpoint/2010/main" val="6512338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p:txBody>
          <a:bodyPr/>
          <a:lstStyle/>
          <a:p>
            <a:pPr eaLnBrk="1" hangingPunct="1"/>
            <a:r>
              <a:rPr lang="en-US" dirty="0" smtClean="0"/>
              <a:t>Reflex Agents</a:t>
            </a:r>
          </a:p>
        </p:txBody>
      </p:sp>
      <p:sp>
        <p:nvSpPr>
          <p:cNvPr id="1029" name="Rectangle 3"/>
          <p:cNvSpPr>
            <a:spLocks noGrp="1" noChangeArrowheads="1"/>
          </p:cNvSpPr>
          <p:nvPr>
            <p:ph idx="1"/>
          </p:nvPr>
        </p:nvSpPr>
        <p:spPr>
          <a:xfrm>
            <a:off x="363539" y="1657353"/>
            <a:ext cx="5884863" cy="4525963"/>
          </a:xfrm>
        </p:spPr>
        <p:txBody>
          <a:bodyPr/>
          <a:lstStyle/>
          <a:p>
            <a:pPr eaLnBrk="1" hangingPunct="1">
              <a:lnSpc>
                <a:spcPct val="90000"/>
              </a:lnSpc>
            </a:pPr>
            <a:r>
              <a:rPr lang="en-US" sz="2400" dirty="0" smtClean="0"/>
              <a:t>Reflex agents:</a:t>
            </a:r>
          </a:p>
          <a:p>
            <a:pPr lvl="1" eaLnBrk="1" hangingPunct="1">
              <a:lnSpc>
                <a:spcPct val="90000"/>
              </a:lnSpc>
            </a:pPr>
            <a:r>
              <a:rPr lang="en-US" sz="2000" dirty="0" smtClean="0"/>
              <a:t>Choose action based on current percept (and maybe memory)</a:t>
            </a:r>
          </a:p>
          <a:p>
            <a:pPr lvl="1" eaLnBrk="1" hangingPunct="1">
              <a:lnSpc>
                <a:spcPct val="90000"/>
              </a:lnSpc>
            </a:pPr>
            <a:r>
              <a:rPr lang="en-US" sz="2000" dirty="0" smtClean="0"/>
              <a:t>May have memory or a model of the world’s current state</a:t>
            </a:r>
          </a:p>
          <a:p>
            <a:pPr lvl="1" eaLnBrk="1" hangingPunct="1">
              <a:lnSpc>
                <a:spcPct val="90000"/>
              </a:lnSpc>
            </a:pPr>
            <a:r>
              <a:rPr lang="en-US" sz="2000" dirty="0" smtClean="0"/>
              <a:t>Do not consider the future consequences of their actions</a:t>
            </a:r>
          </a:p>
          <a:p>
            <a:pPr lvl="1" eaLnBrk="1" hangingPunct="1">
              <a:lnSpc>
                <a:spcPct val="90000"/>
              </a:lnSpc>
            </a:pPr>
            <a:r>
              <a:rPr lang="en-US" sz="2000" dirty="0" smtClean="0">
                <a:solidFill>
                  <a:srgbClr val="FF0000"/>
                </a:solidFill>
              </a:rPr>
              <a:t>Consider how the world IS</a:t>
            </a:r>
          </a:p>
          <a:p>
            <a:pPr lvl="1" eaLnBrk="1" hangingPunct="1">
              <a:lnSpc>
                <a:spcPct val="90000"/>
              </a:lnSpc>
            </a:pPr>
            <a:endParaRPr lang="en-US" sz="2000" dirty="0" smtClean="0"/>
          </a:p>
          <a:p>
            <a:pPr eaLnBrk="1" hangingPunct="1">
              <a:lnSpc>
                <a:spcPct val="90000"/>
              </a:lnSpc>
            </a:pPr>
            <a:r>
              <a:rPr lang="en-US" sz="2400" dirty="0" smtClean="0"/>
              <a:t>Can a reflex agent be rational?</a:t>
            </a:r>
          </a:p>
        </p:txBody>
      </p:sp>
      <p:graphicFrame>
        <p:nvGraphicFramePr>
          <p:cNvPr id="1026" name="Object 4"/>
          <p:cNvGraphicFramePr>
            <a:graphicFrameLocks noChangeAspect="1"/>
          </p:cNvGraphicFramePr>
          <p:nvPr/>
        </p:nvGraphicFramePr>
        <p:xfrm>
          <a:off x="6926266" y="1804993"/>
          <a:ext cx="4579937" cy="1608137"/>
        </p:xfrm>
        <a:graphic>
          <a:graphicData uri="http://schemas.openxmlformats.org/presentationml/2006/ole">
            <mc:AlternateContent xmlns:mc="http://schemas.openxmlformats.org/markup-compatibility/2006">
              <mc:Choice xmlns:v="urn:schemas-microsoft-com:vml" Requires="v">
                <p:oleObj spid="_x0000_s2133" name="Photo Editor Photo" r:id="rId4" imgW="4580017" imgH="1607619" progId="MSPhotoEd.3">
                  <p:embed/>
                </p:oleObj>
              </mc:Choice>
              <mc:Fallback>
                <p:oleObj name="Photo Editor Photo" r:id="rId4" imgW="4580017" imgH="1607619" progId="MSPhotoEd.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6266" y="1804993"/>
                        <a:ext cx="4579937" cy="160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027" name="Object 5"/>
          <p:cNvGraphicFramePr>
            <a:graphicFrameLocks noChangeAspect="1"/>
          </p:cNvGraphicFramePr>
          <p:nvPr/>
        </p:nvGraphicFramePr>
        <p:xfrm>
          <a:off x="6899273" y="4106865"/>
          <a:ext cx="4579939" cy="1652587"/>
        </p:xfrm>
        <a:graphic>
          <a:graphicData uri="http://schemas.openxmlformats.org/presentationml/2006/ole">
            <mc:AlternateContent xmlns:mc="http://schemas.openxmlformats.org/markup-compatibility/2006">
              <mc:Choice xmlns:v="urn:schemas-microsoft-com:vml" Requires="v">
                <p:oleObj spid="_x0000_s2134" name="Photo Editor Photo" r:id="rId6" imgW="4580017" imgH="1653333" progId="MSPhotoEd.3">
                  <p:embed/>
                </p:oleObj>
              </mc:Choice>
              <mc:Fallback>
                <p:oleObj name="Photo Editor Photo" r:id="rId6" imgW="4580017" imgH="1653333" progId="MSPhotoEd.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99273" y="4106865"/>
                        <a:ext cx="4579939" cy="16525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pic>
        <p:nvPicPr>
          <p:cNvPr id="8" name="Picture 4"/>
          <p:cNvPicPr preferRelativeResize="0">
            <a:picLocks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6479582" y="1677717"/>
            <a:ext cx="5270922" cy="4128793"/>
          </a:xfrm>
          <a:prstGeom prst="rect">
            <a:avLst/>
          </a:prstGeom>
          <a:noFill/>
          <a:ln w="38100">
            <a:noFill/>
          </a:ln>
        </p:spPr>
      </p:pic>
    </p:spTree>
    <p:extLst>
      <p:ext uri="{BB962C8B-B14F-4D97-AF65-F5344CB8AC3E}">
        <p14:creationId xmlns:p14="http://schemas.microsoft.com/office/powerpoint/2010/main" val="1125529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title"/>
          </p:nvPr>
        </p:nvSpPr>
        <p:spPr/>
        <p:txBody>
          <a:bodyPr/>
          <a:lstStyle/>
          <a:p>
            <a:pPr eaLnBrk="1" hangingPunct="1"/>
            <a:r>
              <a:rPr lang="en-US" dirty="0" smtClean="0"/>
              <a:t>Planning Agents</a:t>
            </a:r>
          </a:p>
        </p:txBody>
      </p:sp>
      <p:sp>
        <p:nvSpPr>
          <p:cNvPr id="2053" name="Rectangle 3"/>
          <p:cNvSpPr>
            <a:spLocks noGrp="1" noChangeArrowheads="1"/>
          </p:cNvSpPr>
          <p:nvPr>
            <p:ph idx="1"/>
          </p:nvPr>
        </p:nvSpPr>
        <p:spPr>
          <a:xfrm>
            <a:off x="381000" y="1676400"/>
            <a:ext cx="5943599" cy="4525963"/>
          </a:xfrm>
        </p:spPr>
        <p:txBody>
          <a:bodyPr/>
          <a:lstStyle/>
          <a:p>
            <a:pPr eaLnBrk="1" hangingPunct="1">
              <a:lnSpc>
                <a:spcPct val="90000"/>
              </a:lnSpc>
            </a:pPr>
            <a:r>
              <a:rPr lang="en-US" sz="2400" dirty="0" smtClean="0"/>
              <a:t>Planning agents:</a:t>
            </a:r>
          </a:p>
          <a:p>
            <a:pPr lvl="1" eaLnBrk="1" hangingPunct="1">
              <a:lnSpc>
                <a:spcPct val="90000"/>
              </a:lnSpc>
            </a:pPr>
            <a:r>
              <a:rPr lang="en-US" sz="2000" dirty="0" smtClean="0"/>
              <a:t>Ask “what if”</a:t>
            </a:r>
          </a:p>
          <a:p>
            <a:pPr lvl="1" eaLnBrk="1" hangingPunct="1">
              <a:lnSpc>
                <a:spcPct val="90000"/>
              </a:lnSpc>
            </a:pPr>
            <a:r>
              <a:rPr lang="en-US" sz="2000" dirty="0" smtClean="0"/>
              <a:t>Decisions based on (hypothesized) consequences of actions</a:t>
            </a:r>
          </a:p>
          <a:p>
            <a:pPr lvl="1" eaLnBrk="1" hangingPunct="1">
              <a:lnSpc>
                <a:spcPct val="90000"/>
              </a:lnSpc>
            </a:pPr>
            <a:r>
              <a:rPr lang="en-US" sz="2000" dirty="0" smtClean="0"/>
              <a:t>Must have a model of how the world evolves in response to actions</a:t>
            </a:r>
          </a:p>
          <a:p>
            <a:pPr lvl="1" eaLnBrk="1" hangingPunct="1">
              <a:lnSpc>
                <a:spcPct val="90000"/>
              </a:lnSpc>
            </a:pPr>
            <a:r>
              <a:rPr lang="en-US" sz="2000" dirty="0" smtClean="0"/>
              <a:t>Must formulate a goal (test)</a:t>
            </a:r>
          </a:p>
          <a:p>
            <a:pPr lvl="1" eaLnBrk="1" hangingPunct="1">
              <a:lnSpc>
                <a:spcPct val="90000"/>
              </a:lnSpc>
            </a:pPr>
            <a:r>
              <a:rPr lang="en-US" sz="2000" dirty="0" smtClean="0">
                <a:solidFill>
                  <a:srgbClr val="FF0000"/>
                </a:solidFill>
              </a:rPr>
              <a:t>Consider how the world WOULD </a:t>
            </a:r>
            <a:r>
              <a:rPr lang="en-US" sz="2000" dirty="0" smtClean="0">
                <a:solidFill>
                  <a:srgbClr val="FF0000"/>
                </a:solidFill>
              </a:rPr>
              <a:t>BE</a:t>
            </a:r>
            <a:endParaRPr lang="en-US" sz="2000" dirty="0" smtClean="0"/>
          </a:p>
        </p:txBody>
      </p:sp>
      <p:graphicFrame>
        <p:nvGraphicFramePr>
          <p:cNvPr id="2050" name="Object 4"/>
          <p:cNvGraphicFramePr>
            <a:graphicFrameLocks noChangeAspect="1"/>
          </p:cNvGraphicFramePr>
          <p:nvPr/>
        </p:nvGraphicFramePr>
        <p:xfrm>
          <a:off x="6899276" y="4135444"/>
          <a:ext cx="4595813" cy="1622425"/>
        </p:xfrm>
        <a:graphic>
          <a:graphicData uri="http://schemas.openxmlformats.org/presentationml/2006/ole">
            <mc:AlternateContent xmlns:mc="http://schemas.openxmlformats.org/markup-compatibility/2006">
              <mc:Choice xmlns:v="urn:schemas-microsoft-com:vml" Requires="v">
                <p:oleObj spid="_x0000_s3155" name="Photo Editor Photo" r:id="rId3" imgW="4595258" imgH="1623201" progId="MSPhotoEd.3">
                  <p:embed/>
                </p:oleObj>
              </mc:Choice>
              <mc:Fallback>
                <p:oleObj name="Photo Editor Photo" r:id="rId3" imgW="4595258" imgH="1623201"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9276" y="4135444"/>
                        <a:ext cx="4595813" cy="16224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2051" name="Object 5"/>
          <p:cNvGraphicFramePr>
            <a:graphicFrameLocks noChangeAspect="1"/>
          </p:cNvGraphicFramePr>
          <p:nvPr/>
        </p:nvGraphicFramePr>
        <p:xfrm>
          <a:off x="6926266" y="1797049"/>
          <a:ext cx="4579937" cy="1608139"/>
        </p:xfrm>
        <a:graphic>
          <a:graphicData uri="http://schemas.openxmlformats.org/presentationml/2006/ole">
            <mc:AlternateContent xmlns:mc="http://schemas.openxmlformats.org/markup-compatibility/2006">
              <mc:Choice xmlns:v="urn:schemas-microsoft-com:vml" Requires="v">
                <p:oleObj spid="_x0000_s3156" name="Photo Editor Photo" r:id="rId5" imgW="4580017" imgH="1607619" progId="MSPhotoEd.3">
                  <p:embed/>
                </p:oleObj>
              </mc:Choice>
              <mc:Fallback>
                <p:oleObj name="Photo Editor Photo" r:id="rId5" imgW="4580017" imgH="1607619" progId="MSPhotoEd.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6266" y="1797049"/>
                        <a:ext cx="4579937" cy="160813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pic>
        <p:nvPicPr>
          <p:cNvPr id="7" name="Picture 2"/>
          <p:cNvPicPr preferRelativeResize="0">
            <a:picLocks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479043" y="1747400"/>
            <a:ext cx="5262855" cy="4119999"/>
          </a:xfrm>
          <a:prstGeom prst="rect">
            <a:avLst/>
          </a:prstGeom>
          <a:noFill/>
          <a:ln w="38100">
            <a:noFill/>
          </a:ln>
        </p:spPr>
      </p:pic>
    </p:spTree>
    <p:extLst>
      <p:ext uri="{BB962C8B-B14F-4D97-AF65-F5344CB8AC3E}">
        <p14:creationId xmlns:p14="http://schemas.microsoft.com/office/powerpoint/2010/main" val="21399934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Goal-based Agents</a:t>
            </a:r>
            <a:endParaRPr lang="en-US" dirty="0"/>
          </a:p>
        </p:txBody>
      </p:sp>
      <p:sp>
        <p:nvSpPr>
          <p:cNvPr id="3" name="Content Placeholder 2"/>
          <p:cNvSpPr>
            <a:spLocks noGrp="1"/>
          </p:cNvSpPr>
          <p:nvPr>
            <p:ph idx="1"/>
          </p:nvPr>
        </p:nvSpPr>
        <p:spPr>
          <a:xfrm>
            <a:off x="838200" y="1400323"/>
            <a:ext cx="10007009" cy="577333"/>
          </a:xfrm>
        </p:spPr>
        <p:txBody>
          <a:bodyPr>
            <a:normAutofit/>
          </a:bodyPr>
          <a:lstStyle/>
          <a:p>
            <a:pPr marL="0" indent="0" algn="ctr">
              <a:buNone/>
            </a:pPr>
            <a:r>
              <a:rPr lang="en-US" sz="2400" dirty="0" smtClean="0"/>
              <a:t>Chooses action (sequence) to get from current state to some </a:t>
            </a:r>
            <a:r>
              <a:rPr lang="en-US" sz="2400" u="sng" dirty="0" smtClean="0"/>
              <a:t>goal</a:t>
            </a:r>
            <a:endParaRPr lang="en-US" sz="2400" dirty="0"/>
          </a:p>
        </p:txBody>
      </p:sp>
      <p:sp>
        <p:nvSpPr>
          <p:cNvPr id="4" name="Content Placeholder 2"/>
          <p:cNvSpPr txBox="1">
            <a:spLocks/>
          </p:cNvSpPr>
          <p:nvPr/>
        </p:nvSpPr>
        <p:spPr>
          <a:xfrm>
            <a:off x="838200" y="2208397"/>
            <a:ext cx="4754526" cy="4171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400" b="1" dirty="0" smtClean="0"/>
              <a:t>Pacman</a:t>
            </a:r>
          </a:p>
          <a:p>
            <a:pPr marL="0" indent="0">
              <a:spcBef>
                <a:spcPts val="0"/>
              </a:spcBef>
              <a:buFont typeface="Arial"/>
              <a:buNone/>
            </a:pPr>
            <a:endParaRPr lang="en-US" sz="1600" dirty="0" smtClean="0"/>
          </a:p>
          <a:p>
            <a:pPr marL="0" indent="0">
              <a:buFont typeface="Arial"/>
              <a:buNone/>
            </a:pPr>
            <a:r>
              <a:rPr lang="en-US" sz="2000" u="sng" dirty="0" smtClean="0"/>
              <a:t>Percepts</a:t>
            </a:r>
            <a:r>
              <a:rPr lang="en-US" sz="2000" dirty="0" smtClean="0"/>
              <a:t> – squares around Pacman</a:t>
            </a:r>
          </a:p>
          <a:p>
            <a:pPr marL="0" indent="0">
              <a:buFont typeface="Arial"/>
              <a:buNone/>
            </a:pPr>
            <a:r>
              <a:rPr lang="en-US" sz="2000" u="sng" dirty="0" smtClean="0"/>
              <a:t>Actions</a:t>
            </a:r>
            <a:r>
              <a:rPr lang="en-US" sz="2000" dirty="0" smtClean="0"/>
              <a:t> – move U/D/L/R</a:t>
            </a:r>
          </a:p>
          <a:p>
            <a:pPr marL="0" indent="0">
              <a:buFont typeface="Arial"/>
              <a:buNone/>
            </a:pPr>
            <a:r>
              <a:rPr lang="en-US" sz="2000" u="sng" dirty="0" smtClean="0"/>
              <a:t>Environment</a:t>
            </a:r>
            <a:r>
              <a:rPr lang="en-US" sz="2000" dirty="0" smtClean="0"/>
              <a:t> – map with walls, dots, and ghosts</a:t>
            </a:r>
          </a:p>
          <a:p>
            <a:pPr marL="0" indent="0">
              <a:buFont typeface="Arial"/>
              <a:buNone/>
            </a:pPr>
            <a:r>
              <a:rPr lang="en-US" sz="2000" u="sng" dirty="0" smtClean="0"/>
              <a:t>Goal:</a:t>
            </a:r>
            <a:endParaRPr lang="en-US" sz="2000" u="sng" dirty="0"/>
          </a:p>
          <a:p>
            <a:pPr marL="0" indent="0">
              <a:buFont typeface="Arial"/>
              <a:buNone/>
            </a:pPr>
            <a:endParaRPr lang="en-US" sz="2000" dirty="0"/>
          </a:p>
        </p:txBody>
      </p:sp>
      <p:sp>
        <p:nvSpPr>
          <p:cNvPr id="5" name="Content Placeholder 2"/>
          <p:cNvSpPr txBox="1">
            <a:spLocks/>
          </p:cNvSpPr>
          <p:nvPr/>
        </p:nvSpPr>
        <p:spPr>
          <a:xfrm>
            <a:off x="6370675" y="2208397"/>
            <a:ext cx="4754526" cy="4171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0" indent="0">
              <a:buNone/>
            </a:pPr>
            <a:r>
              <a:rPr lang="en-US" sz="2400" b="1" dirty="0" smtClean="0"/>
              <a:t>Spam detector</a:t>
            </a:r>
            <a:endParaRPr lang="en-US" sz="2400" b="1" dirty="0">
              <a:solidFill>
                <a:prstClr val="black"/>
              </a:solidFill>
            </a:endParaRPr>
          </a:p>
          <a:p>
            <a:pPr marL="0" lvl="0" indent="0">
              <a:spcBef>
                <a:spcPts val="0"/>
              </a:spcBef>
              <a:buNone/>
            </a:pPr>
            <a:endParaRPr lang="en-US" sz="1600" dirty="0">
              <a:solidFill>
                <a:prstClr val="black"/>
              </a:solidFill>
            </a:endParaRPr>
          </a:p>
          <a:p>
            <a:pPr marL="0" lvl="0" indent="0">
              <a:buNone/>
            </a:pPr>
            <a:r>
              <a:rPr lang="en-US" sz="2000" u="sng" dirty="0">
                <a:solidFill>
                  <a:prstClr val="black"/>
                </a:solidFill>
              </a:rPr>
              <a:t>Percepts</a:t>
            </a:r>
            <a:r>
              <a:rPr lang="en-US" sz="2000" dirty="0">
                <a:solidFill>
                  <a:prstClr val="black"/>
                </a:solidFill>
              </a:rPr>
              <a:t> – </a:t>
            </a:r>
            <a:r>
              <a:rPr lang="en-US" sz="2000" dirty="0" smtClean="0">
                <a:solidFill>
                  <a:prstClr val="black"/>
                </a:solidFill>
              </a:rPr>
              <a:t>sender, subject line, body of current email</a:t>
            </a:r>
            <a:endParaRPr lang="en-US" sz="2000" dirty="0">
              <a:solidFill>
                <a:prstClr val="black"/>
              </a:solidFill>
            </a:endParaRPr>
          </a:p>
          <a:p>
            <a:pPr marL="0" lvl="0" indent="0">
              <a:buNone/>
            </a:pPr>
            <a:r>
              <a:rPr lang="en-US" sz="2000" u="sng" dirty="0">
                <a:solidFill>
                  <a:prstClr val="black"/>
                </a:solidFill>
              </a:rPr>
              <a:t>Actions</a:t>
            </a:r>
            <a:r>
              <a:rPr lang="en-US" sz="2000" dirty="0">
                <a:solidFill>
                  <a:prstClr val="black"/>
                </a:solidFill>
              </a:rPr>
              <a:t> – </a:t>
            </a:r>
            <a:r>
              <a:rPr lang="en-US" sz="2000" dirty="0" smtClean="0">
                <a:solidFill>
                  <a:prstClr val="black"/>
                </a:solidFill>
              </a:rPr>
              <a:t>mark Spam/Not Spam</a:t>
            </a:r>
            <a:endParaRPr lang="en-US" sz="2000" dirty="0">
              <a:solidFill>
                <a:prstClr val="black"/>
              </a:solidFill>
            </a:endParaRPr>
          </a:p>
          <a:p>
            <a:pPr marL="0" lvl="0" indent="0">
              <a:buNone/>
            </a:pPr>
            <a:r>
              <a:rPr lang="en-US" sz="2000" u="sng" dirty="0">
                <a:solidFill>
                  <a:prstClr val="black"/>
                </a:solidFill>
              </a:rPr>
              <a:t>Environment</a:t>
            </a:r>
            <a:r>
              <a:rPr lang="en-US" sz="2000" dirty="0">
                <a:solidFill>
                  <a:prstClr val="black"/>
                </a:solidFill>
              </a:rPr>
              <a:t> – </a:t>
            </a:r>
            <a:r>
              <a:rPr lang="en-US" sz="2000" dirty="0" smtClean="0">
                <a:solidFill>
                  <a:prstClr val="black"/>
                </a:solidFill>
              </a:rPr>
              <a:t>your email inbox</a:t>
            </a:r>
          </a:p>
          <a:p>
            <a:pPr marL="0" lvl="0" indent="0">
              <a:buNone/>
            </a:pPr>
            <a:r>
              <a:rPr lang="en-US" sz="2000" u="sng" dirty="0" smtClean="0">
                <a:solidFill>
                  <a:prstClr val="black"/>
                </a:solidFill>
              </a:rPr>
              <a:t>Goal</a:t>
            </a:r>
            <a:r>
              <a:rPr lang="en-US" sz="2000" dirty="0" smtClean="0">
                <a:solidFill>
                  <a:prstClr val="black"/>
                </a:solidFill>
              </a:rPr>
              <a:t>:</a:t>
            </a:r>
            <a:endParaRPr lang="en-US" sz="2000" dirty="0">
              <a:solidFill>
                <a:prstClr val="black"/>
              </a:solidFill>
            </a:endParaRPr>
          </a:p>
          <a:p>
            <a:pPr marL="0" indent="0">
              <a:buNone/>
            </a:pPr>
            <a:endParaRPr lang="en-US"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9136" y="4439041"/>
            <a:ext cx="3058078" cy="2171235"/>
          </a:xfrm>
          <a:prstGeom prst="rect">
            <a:avLst/>
          </a:prstGeom>
        </p:spPr>
      </p:pic>
      <p:sp>
        <p:nvSpPr>
          <p:cNvPr id="7" name="TextBox 6"/>
          <p:cNvSpPr txBox="1"/>
          <p:nvPr/>
        </p:nvSpPr>
        <p:spPr>
          <a:xfrm>
            <a:off x="8059479" y="5039833"/>
            <a:ext cx="1382233" cy="1015663"/>
          </a:xfrm>
          <a:prstGeom prst="rect">
            <a:avLst/>
          </a:prstGeom>
          <a:noFill/>
        </p:spPr>
        <p:txBody>
          <a:bodyPr wrap="square" rtlCol="0">
            <a:spAutoFit/>
          </a:bodyPr>
          <a:lstStyle/>
          <a:p>
            <a:r>
              <a:rPr lang="en-US" sz="6000" i="1" dirty="0" smtClean="0"/>
              <a:t>???</a:t>
            </a:r>
            <a:endParaRPr lang="en-US" sz="6000" i="1" dirty="0"/>
          </a:p>
        </p:txBody>
      </p:sp>
    </p:spTree>
    <p:extLst>
      <p:ext uri="{BB962C8B-B14F-4D97-AF65-F5344CB8AC3E}">
        <p14:creationId xmlns:p14="http://schemas.microsoft.com/office/powerpoint/2010/main" val="1493566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Utility-based Agents</a:t>
            </a:r>
            <a:endParaRPr lang="en-US" dirty="0"/>
          </a:p>
        </p:txBody>
      </p:sp>
      <p:sp>
        <p:nvSpPr>
          <p:cNvPr id="3" name="Content Placeholder 2"/>
          <p:cNvSpPr>
            <a:spLocks noGrp="1"/>
          </p:cNvSpPr>
          <p:nvPr>
            <p:ph idx="1"/>
          </p:nvPr>
        </p:nvSpPr>
        <p:spPr>
          <a:xfrm>
            <a:off x="816934" y="1272732"/>
            <a:ext cx="10007009" cy="808074"/>
          </a:xfrm>
        </p:spPr>
        <p:txBody>
          <a:bodyPr>
            <a:normAutofit fontScale="92500" lnSpcReduction="10000"/>
          </a:bodyPr>
          <a:lstStyle/>
          <a:p>
            <a:pPr marL="0" indent="0" algn="ctr">
              <a:buNone/>
            </a:pPr>
            <a:r>
              <a:rPr lang="en-US" sz="2400" dirty="0" smtClean="0"/>
              <a:t>Chooses action (sequence) to get from current state to </a:t>
            </a:r>
            <a:r>
              <a:rPr lang="en-US" sz="2400" smtClean="0"/>
              <a:t>some </a:t>
            </a:r>
            <a:r>
              <a:rPr lang="en-US" sz="2400" u="sng" smtClean="0"/>
              <a:t>goal</a:t>
            </a:r>
            <a:endParaRPr lang="en-US" sz="2400" dirty="0"/>
          </a:p>
          <a:p>
            <a:pPr marL="0" indent="0" algn="ctr">
              <a:buNone/>
            </a:pPr>
            <a:r>
              <a:rPr lang="en-US" sz="2400" dirty="0" smtClean="0"/>
              <a:t>with </a:t>
            </a:r>
            <a:r>
              <a:rPr lang="en-US" sz="2400" u="sng" dirty="0" smtClean="0"/>
              <a:t>maximum utility along the way</a:t>
            </a:r>
            <a:endParaRPr lang="en-US" sz="2400" dirty="0"/>
          </a:p>
        </p:txBody>
      </p:sp>
      <p:sp>
        <p:nvSpPr>
          <p:cNvPr id="4" name="Content Placeholder 2"/>
          <p:cNvSpPr txBox="1">
            <a:spLocks/>
          </p:cNvSpPr>
          <p:nvPr/>
        </p:nvSpPr>
        <p:spPr>
          <a:xfrm>
            <a:off x="838200" y="2208397"/>
            <a:ext cx="4754526" cy="4171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400" b="1" dirty="0" smtClean="0"/>
              <a:t>Pacman</a:t>
            </a:r>
          </a:p>
          <a:p>
            <a:pPr marL="0" indent="0">
              <a:spcBef>
                <a:spcPts val="0"/>
              </a:spcBef>
              <a:buFont typeface="Arial"/>
              <a:buNone/>
            </a:pPr>
            <a:endParaRPr lang="en-US" sz="1600" dirty="0" smtClean="0"/>
          </a:p>
          <a:p>
            <a:pPr marL="0" indent="0">
              <a:buFont typeface="Arial"/>
              <a:buNone/>
            </a:pPr>
            <a:r>
              <a:rPr lang="en-US" sz="2000" u="sng" dirty="0" smtClean="0"/>
              <a:t>Percepts</a:t>
            </a:r>
            <a:r>
              <a:rPr lang="en-US" sz="2000" dirty="0" smtClean="0"/>
              <a:t> – squares around Pacman</a:t>
            </a:r>
          </a:p>
          <a:p>
            <a:pPr marL="0" indent="0">
              <a:buFont typeface="Arial"/>
              <a:buNone/>
            </a:pPr>
            <a:r>
              <a:rPr lang="en-US" sz="2000" u="sng" dirty="0" smtClean="0"/>
              <a:t>Actions</a:t>
            </a:r>
            <a:r>
              <a:rPr lang="en-US" sz="2000" dirty="0" smtClean="0"/>
              <a:t> – move U/D/L/R</a:t>
            </a:r>
          </a:p>
          <a:p>
            <a:pPr marL="0" indent="0">
              <a:buFont typeface="Arial"/>
              <a:buNone/>
            </a:pPr>
            <a:r>
              <a:rPr lang="en-US" sz="2000" u="sng" dirty="0" smtClean="0"/>
              <a:t>Environment</a:t>
            </a:r>
            <a:r>
              <a:rPr lang="en-US" sz="2000" dirty="0" smtClean="0"/>
              <a:t> – map with walls, dots, and ghosts</a:t>
            </a:r>
          </a:p>
          <a:p>
            <a:pPr marL="0" indent="0">
              <a:buFont typeface="Arial"/>
              <a:buNone/>
            </a:pPr>
            <a:r>
              <a:rPr lang="en-US" sz="2000" u="sng" dirty="0" smtClean="0"/>
              <a:t>Goal:</a:t>
            </a:r>
            <a:endParaRPr lang="en-US" sz="2000" u="sng" dirty="0"/>
          </a:p>
          <a:p>
            <a:pPr marL="0" indent="0">
              <a:buFont typeface="Arial"/>
              <a:buNone/>
            </a:pPr>
            <a:endParaRPr lang="en-US" sz="2000" dirty="0"/>
          </a:p>
        </p:txBody>
      </p:sp>
      <p:sp>
        <p:nvSpPr>
          <p:cNvPr id="5" name="Content Placeholder 2"/>
          <p:cNvSpPr txBox="1">
            <a:spLocks/>
          </p:cNvSpPr>
          <p:nvPr/>
        </p:nvSpPr>
        <p:spPr>
          <a:xfrm>
            <a:off x="6370675" y="2208397"/>
            <a:ext cx="4754526" cy="4171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0" indent="0">
              <a:buNone/>
            </a:pPr>
            <a:r>
              <a:rPr lang="en-US" sz="2400" b="1" dirty="0" smtClean="0"/>
              <a:t>Spam detector</a:t>
            </a:r>
            <a:endParaRPr lang="en-US" sz="2400" b="1" dirty="0">
              <a:solidFill>
                <a:prstClr val="black"/>
              </a:solidFill>
            </a:endParaRPr>
          </a:p>
          <a:p>
            <a:pPr marL="0" lvl="0" indent="0">
              <a:spcBef>
                <a:spcPts val="0"/>
              </a:spcBef>
              <a:buNone/>
            </a:pPr>
            <a:endParaRPr lang="en-US" sz="1600" dirty="0">
              <a:solidFill>
                <a:prstClr val="black"/>
              </a:solidFill>
            </a:endParaRPr>
          </a:p>
          <a:p>
            <a:pPr marL="0" lvl="0" indent="0">
              <a:buNone/>
            </a:pPr>
            <a:r>
              <a:rPr lang="en-US" sz="2000" u="sng" dirty="0">
                <a:solidFill>
                  <a:prstClr val="black"/>
                </a:solidFill>
              </a:rPr>
              <a:t>Percepts</a:t>
            </a:r>
            <a:r>
              <a:rPr lang="en-US" sz="2000" dirty="0">
                <a:solidFill>
                  <a:prstClr val="black"/>
                </a:solidFill>
              </a:rPr>
              <a:t> – </a:t>
            </a:r>
            <a:r>
              <a:rPr lang="en-US" sz="2000" dirty="0" smtClean="0">
                <a:solidFill>
                  <a:prstClr val="black"/>
                </a:solidFill>
              </a:rPr>
              <a:t>sender, subject line, body of current email</a:t>
            </a:r>
            <a:endParaRPr lang="en-US" sz="2000" dirty="0">
              <a:solidFill>
                <a:prstClr val="black"/>
              </a:solidFill>
            </a:endParaRPr>
          </a:p>
          <a:p>
            <a:pPr marL="0" lvl="0" indent="0">
              <a:buNone/>
            </a:pPr>
            <a:r>
              <a:rPr lang="en-US" sz="2000" u="sng" dirty="0">
                <a:solidFill>
                  <a:prstClr val="black"/>
                </a:solidFill>
              </a:rPr>
              <a:t>Actions</a:t>
            </a:r>
            <a:r>
              <a:rPr lang="en-US" sz="2000" dirty="0">
                <a:solidFill>
                  <a:prstClr val="black"/>
                </a:solidFill>
              </a:rPr>
              <a:t> – </a:t>
            </a:r>
            <a:r>
              <a:rPr lang="en-US" sz="2000" dirty="0" smtClean="0">
                <a:solidFill>
                  <a:prstClr val="black"/>
                </a:solidFill>
              </a:rPr>
              <a:t>mark Spam/Not Spam</a:t>
            </a:r>
            <a:endParaRPr lang="en-US" sz="2000" dirty="0">
              <a:solidFill>
                <a:prstClr val="black"/>
              </a:solidFill>
            </a:endParaRPr>
          </a:p>
          <a:p>
            <a:pPr marL="0" lvl="0" indent="0">
              <a:buNone/>
            </a:pPr>
            <a:r>
              <a:rPr lang="en-US" sz="2000" u="sng" dirty="0">
                <a:solidFill>
                  <a:prstClr val="black"/>
                </a:solidFill>
              </a:rPr>
              <a:t>Environment</a:t>
            </a:r>
            <a:r>
              <a:rPr lang="en-US" sz="2000" dirty="0">
                <a:solidFill>
                  <a:prstClr val="black"/>
                </a:solidFill>
              </a:rPr>
              <a:t> – </a:t>
            </a:r>
            <a:r>
              <a:rPr lang="en-US" sz="2000" dirty="0" smtClean="0">
                <a:solidFill>
                  <a:prstClr val="black"/>
                </a:solidFill>
              </a:rPr>
              <a:t>your email inbox</a:t>
            </a:r>
          </a:p>
          <a:p>
            <a:pPr marL="0" lvl="0" indent="0">
              <a:buNone/>
            </a:pPr>
            <a:r>
              <a:rPr lang="en-US" sz="2000" u="sng" dirty="0" smtClean="0">
                <a:solidFill>
                  <a:prstClr val="black"/>
                </a:solidFill>
              </a:rPr>
              <a:t>Goal</a:t>
            </a:r>
            <a:r>
              <a:rPr lang="en-US" sz="2000" dirty="0" smtClean="0">
                <a:solidFill>
                  <a:prstClr val="black"/>
                </a:solidFill>
              </a:rPr>
              <a:t>:</a:t>
            </a:r>
            <a:endParaRPr lang="en-US" sz="2000" dirty="0">
              <a:solidFill>
                <a:prstClr val="black"/>
              </a:solidFill>
            </a:endParaRPr>
          </a:p>
          <a:p>
            <a:pPr marL="0" indent="0">
              <a:buNone/>
            </a:pPr>
            <a:endParaRPr lang="en-US"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0522" y="4275695"/>
            <a:ext cx="2152501" cy="1528275"/>
          </a:xfrm>
          <a:prstGeom prst="rect">
            <a:avLst/>
          </a:prstGeom>
        </p:spPr>
      </p:pic>
      <p:sp>
        <p:nvSpPr>
          <p:cNvPr id="7" name="TextBox 6"/>
          <p:cNvSpPr txBox="1"/>
          <p:nvPr/>
        </p:nvSpPr>
        <p:spPr>
          <a:xfrm rot="19187318">
            <a:off x="7251682" y="4853032"/>
            <a:ext cx="1382233" cy="1015663"/>
          </a:xfrm>
          <a:prstGeom prst="rect">
            <a:avLst/>
          </a:prstGeom>
          <a:noFill/>
        </p:spPr>
        <p:txBody>
          <a:bodyPr wrap="square" rtlCol="0">
            <a:spAutoFit/>
          </a:bodyPr>
          <a:lstStyle/>
          <a:p>
            <a:r>
              <a:rPr lang="en-US" sz="6000" i="1" dirty="0" smtClean="0">
                <a:solidFill>
                  <a:schemeClr val="accent2"/>
                </a:solidFill>
              </a:rPr>
              <a:t>???</a:t>
            </a:r>
            <a:endParaRPr lang="en-US" sz="6000" i="1" dirty="0">
              <a:solidFill>
                <a:schemeClr val="accent2"/>
              </a:solidFill>
            </a:endParaRPr>
          </a:p>
        </p:txBody>
      </p:sp>
      <p:sp>
        <p:nvSpPr>
          <p:cNvPr id="8" name="TextBox 7"/>
          <p:cNvSpPr txBox="1"/>
          <p:nvPr/>
        </p:nvSpPr>
        <p:spPr>
          <a:xfrm>
            <a:off x="1020726" y="5967673"/>
            <a:ext cx="4380614" cy="461665"/>
          </a:xfrm>
          <a:prstGeom prst="rect">
            <a:avLst/>
          </a:prstGeom>
          <a:noFill/>
        </p:spPr>
        <p:txBody>
          <a:bodyPr wrap="square" rtlCol="0">
            <a:spAutoFit/>
          </a:bodyPr>
          <a:lstStyle/>
          <a:p>
            <a:r>
              <a:rPr lang="is-IS" sz="2400" i="1" dirty="0" smtClean="0"/>
              <a:t>…in as short a path as possible!</a:t>
            </a:r>
            <a:endParaRPr lang="en-US" sz="2400" i="1" dirty="0"/>
          </a:p>
        </p:txBody>
      </p:sp>
      <p:sp>
        <p:nvSpPr>
          <p:cNvPr id="9" name="TextBox 8"/>
          <p:cNvSpPr txBox="1"/>
          <p:nvPr/>
        </p:nvSpPr>
        <p:spPr>
          <a:xfrm rot="1569250">
            <a:off x="7979605" y="5018899"/>
            <a:ext cx="1382233" cy="1015663"/>
          </a:xfrm>
          <a:prstGeom prst="rect">
            <a:avLst/>
          </a:prstGeom>
          <a:noFill/>
        </p:spPr>
        <p:txBody>
          <a:bodyPr wrap="square" rtlCol="0">
            <a:spAutoFit/>
          </a:bodyPr>
          <a:lstStyle/>
          <a:p>
            <a:r>
              <a:rPr lang="en-US" sz="6000" i="1" dirty="0" smtClean="0">
                <a:solidFill>
                  <a:srgbClr val="00B0F0"/>
                </a:solidFill>
                <a:effectLst>
                  <a:outerShdw blurRad="50800" dist="38100" dir="5400000" algn="t" rotWithShape="0">
                    <a:prstClr val="black">
                      <a:alpha val="40000"/>
                    </a:prstClr>
                  </a:outerShdw>
                </a:effectLst>
              </a:rPr>
              <a:t>???</a:t>
            </a:r>
            <a:endParaRPr lang="en-US" sz="6000" i="1" dirty="0">
              <a:solidFill>
                <a:srgbClr val="00B0F0"/>
              </a:solidFill>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855735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838200" y="1570443"/>
            <a:ext cx="5094767" cy="4022282"/>
          </a:xfrm>
        </p:spPr>
        <p:txBody>
          <a:bodyPr/>
          <a:lstStyle/>
          <a:p>
            <a:pPr marL="0" indent="0">
              <a:buNone/>
            </a:pPr>
            <a:r>
              <a:rPr lang="en-US" b="1" dirty="0" smtClean="0"/>
              <a:t>Reflex agents</a:t>
            </a:r>
            <a:endParaRPr lang="en-US" dirty="0" smtClean="0"/>
          </a:p>
          <a:p>
            <a:pPr marL="0" indent="0">
              <a:buNone/>
            </a:pPr>
            <a:r>
              <a:rPr lang="en-US" sz="2400" dirty="0" smtClean="0"/>
              <a:t>Act on current state (and maybe past)</a:t>
            </a:r>
          </a:p>
          <a:p>
            <a:pPr marL="0" indent="0">
              <a:buNone/>
            </a:pPr>
            <a:endParaRPr lang="en-US" sz="2400" dirty="0"/>
          </a:p>
          <a:p>
            <a:pPr marL="0" indent="0">
              <a:buNone/>
            </a:pPr>
            <a:r>
              <a:rPr lang="en-US" sz="2400" dirty="0"/>
              <a:t> </a:t>
            </a:r>
            <a:r>
              <a:rPr lang="en-US" sz="2400" dirty="0" smtClean="0"/>
              <a:t>   </a:t>
            </a:r>
            <a:r>
              <a:rPr lang="en-US" sz="2400" u="sng" dirty="0" smtClean="0"/>
              <a:t>Simple</a:t>
            </a:r>
            <a:r>
              <a:rPr lang="en-US" sz="2400" dirty="0" smtClean="0"/>
              <a:t> – current percept only</a:t>
            </a:r>
          </a:p>
          <a:p>
            <a:pPr marL="0" indent="0">
              <a:buNone/>
            </a:pPr>
            <a:r>
              <a:rPr lang="en-US" sz="2400" dirty="0"/>
              <a:t> </a:t>
            </a:r>
            <a:r>
              <a:rPr lang="en-US" sz="2400" dirty="0" smtClean="0"/>
              <a:t>   </a:t>
            </a:r>
            <a:r>
              <a:rPr lang="en-US" sz="2400" u="sng" dirty="0" smtClean="0"/>
              <a:t>Model</a:t>
            </a:r>
            <a:r>
              <a:rPr lang="en-US" sz="2400" dirty="0" smtClean="0"/>
              <a:t> – current percept and model</a:t>
            </a:r>
          </a:p>
          <a:p>
            <a:pPr marL="0" indent="0">
              <a:buNone/>
            </a:pPr>
            <a:r>
              <a:rPr lang="en-US" sz="2400" dirty="0"/>
              <a:t> </a:t>
            </a:r>
            <a:r>
              <a:rPr lang="en-US" sz="2400" dirty="0" smtClean="0"/>
              <a:t>                   of rest of environment</a:t>
            </a:r>
          </a:p>
        </p:txBody>
      </p:sp>
      <p:sp>
        <p:nvSpPr>
          <p:cNvPr id="4" name="Content Placeholder 2"/>
          <p:cNvSpPr txBox="1">
            <a:spLocks/>
          </p:cNvSpPr>
          <p:nvPr/>
        </p:nvSpPr>
        <p:spPr>
          <a:xfrm>
            <a:off x="6455734" y="1549178"/>
            <a:ext cx="5094767" cy="40222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dirty="0" smtClean="0"/>
              <a:t>Goal-based agents</a:t>
            </a:r>
            <a:endParaRPr lang="en-US" dirty="0" smtClean="0"/>
          </a:p>
          <a:p>
            <a:pPr marL="0" indent="0">
              <a:buFont typeface="Arial"/>
              <a:buNone/>
            </a:pPr>
            <a:r>
              <a:rPr lang="en-US" sz="2400" dirty="0" smtClean="0"/>
              <a:t>From current state to desired future</a:t>
            </a:r>
          </a:p>
          <a:p>
            <a:pPr marL="0" indent="0">
              <a:buFont typeface="Arial"/>
              <a:buNone/>
            </a:pPr>
            <a:endParaRPr lang="en-US" sz="2400" dirty="0" smtClean="0"/>
          </a:p>
          <a:p>
            <a:pPr marL="0" indent="0">
              <a:buFont typeface="Arial"/>
              <a:buNone/>
            </a:pPr>
            <a:r>
              <a:rPr lang="en-US" sz="2400" dirty="0" smtClean="0"/>
              <a:t>    </a:t>
            </a:r>
            <a:r>
              <a:rPr lang="en-US" sz="2400" u="sng" dirty="0" smtClean="0"/>
              <a:t>Goal-only </a:t>
            </a:r>
            <a:r>
              <a:rPr lang="en-US" sz="2400" dirty="0" smtClean="0"/>
              <a:t>– find </a:t>
            </a:r>
            <a:r>
              <a:rPr lang="en-US" sz="2400" i="1" dirty="0" smtClean="0"/>
              <a:t>any</a:t>
            </a:r>
            <a:r>
              <a:rPr lang="en-US" sz="2400" dirty="0" smtClean="0"/>
              <a:t> action(s) to</a:t>
            </a:r>
          </a:p>
          <a:p>
            <a:pPr marL="0" indent="0">
              <a:buFont typeface="Arial"/>
              <a:buNone/>
            </a:pPr>
            <a:r>
              <a:rPr lang="en-US" sz="2400" dirty="0"/>
              <a:t> </a:t>
            </a:r>
            <a:r>
              <a:rPr lang="en-US" sz="2400" dirty="0" smtClean="0"/>
              <a:t>                         reach the goal</a:t>
            </a:r>
          </a:p>
          <a:p>
            <a:pPr marL="0" indent="0">
              <a:buFont typeface="Arial"/>
              <a:buNone/>
            </a:pPr>
            <a:r>
              <a:rPr lang="en-US" sz="2400" dirty="0" smtClean="0"/>
              <a:t>    </a:t>
            </a:r>
            <a:r>
              <a:rPr lang="en-US" sz="2400" u="sng" dirty="0" smtClean="0"/>
              <a:t>Utility</a:t>
            </a:r>
            <a:r>
              <a:rPr lang="en-US" sz="2400" dirty="0" smtClean="0"/>
              <a:t> – find </a:t>
            </a:r>
            <a:r>
              <a:rPr lang="en-US" sz="2400" i="1" dirty="0" smtClean="0"/>
              <a:t>best</a:t>
            </a:r>
            <a:r>
              <a:rPr lang="en-US" sz="2400" dirty="0" smtClean="0"/>
              <a:t> action(s) to</a:t>
            </a:r>
          </a:p>
          <a:p>
            <a:pPr marL="0" indent="0">
              <a:buFont typeface="Arial"/>
              <a:buNone/>
            </a:pPr>
            <a:r>
              <a:rPr lang="en-US" sz="2400" dirty="0"/>
              <a:t> </a:t>
            </a:r>
            <a:r>
              <a:rPr lang="en-US" sz="2400" dirty="0" smtClean="0"/>
              <a:t>                  reach the goal</a:t>
            </a:r>
            <a:endParaRPr lang="en-US" sz="2400"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0878" y="5188688"/>
            <a:ext cx="1144477" cy="120570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7314" y="4988465"/>
            <a:ext cx="1634165" cy="1606151"/>
          </a:xfrm>
          <a:prstGeom prst="rect">
            <a:avLst/>
          </a:prstGeom>
        </p:spPr>
      </p:pic>
      <p:cxnSp>
        <p:nvCxnSpPr>
          <p:cNvPr id="8" name="Straight Connector 7"/>
          <p:cNvCxnSpPr/>
          <p:nvPr/>
        </p:nvCxnSpPr>
        <p:spPr>
          <a:xfrm>
            <a:off x="6096000" y="1549178"/>
            <a:ext cx="0" cy="484521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451593" y="3168914"/>
            <a:ext cx="5288813" cy="1384995"/>
          </a:xfrm>
          <a:prstGeom prst="rect">
            <a:avLst/>
          </a:prstGeom>
          <a:solidFill>
            <a:schemeClr val="accent3">
              <a:lumMod val="20000"/>
              <a:lumOff val="80000"/>
            </a:schemeClr>
          </a:solidFill>
          <a:ln w="38100">
            <a:solidFill>
              <a:srgbClr val="BB0000"/>
            </a:solidFill>
          </a:ln>
          <a:effectLst>
            <a:outerShdw blurRad="50800" dist="38100" dir="16200000" rotWithShape="0">
              <a:prstClr val="black">
                <a:alpha val="40000"/>
              </a:prstClr>
            </a:outerShdw>
          </a:effectLst>
        </p:spPr>
        <p:txBody>
          <a:bodyPr wrap="square" rtlCol="0">
            <a:spAutoFit/>
          </a:bodyPr>
          <a:lstStyle/>
          <a:p>
            <a:r>
              <a:rPr lang="en-US" sz="2800" dirty="0" smtClean="0"/>
              <a:t>Can also have a </a:t>
            </a:r>
            <a:r>
              <a:rPr lang="en-US" sz="2800" b="1" dirty="0" smtClean="0"/>
              <a:t>Learning Agent</a:t>
            </a:r>
            <a:r>
              <a:rPr lang="en-US" sz="2800" dirty="0" smtClean="0"/>
              <a:t> – we’ll talk about these later in the course!</a:t>
            </a:r>
            <a:endParaRPr lang="en-US" sz="2800" dirty="0"/>
          </a:p>
        </p:txBody>
      </p:sp>
    </p:spTree>
    <p:extLst>
      <p:ext uri="{BB962C8B-B14F-4D97-AF65-F5344CB8AC3E}">
        <p14:creationId xmlns:p14="http://schemas.microsoft.com/office/powerpoint/2010/main" val="44758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smtClean="0"/>
              <a:t>What is AI?</a:t>
            </a:r>
          </a:p>
        </p:txBody>
      </p:sp>
      <p:sp>
        <p:nvSpPr>
          <p:cNvPr id="11279" name="Text Box 16"/>
          <p:cNvSpPr txBox="1">
            <a:spLocks noChangeArrowheads="1"/>
          </p:cNvSpPr>
          <p:nvPr/>
        </p:nvSpPr>
        <p:spPr bwMode="auto">
          <a:xfrm>
            <a:off x="2870200" y="1397001"/>
            <a:ext cx="7391400" cy="584773"/>
          </a:xfrm>
          <a:prstGeom prst="rect">
            <a:avLst/>
          </a:prstGeom>
          <a:noFill/>
          <a:ln w="9525">
            <a:noFill/>
            <a:miter lim="800000"/>
            <a:headEnd/>
            <a:tailEnd/>
          </a:ln>
        </p:spPr>
        <p:txBody>
          <a:bodyPr lIns="91439" tIns="45719" rIns="91439" bIns="45719">
            <a:spAutoFit/>
          </a:bodyPr>
          <a:lstStyle/>
          <a:p>
            <a:pPr>
              <a:spcBef>
                <a:spcPct val="50000"/>
              </a:spcBef>
            </a:pPr>
            <a:r>
              <a:rPr lang="en-US" sz="3200" dirty="0">
                <a:latin typeface="Calibri" pitchFamily="34" charset="0"/>
              </a:rPr>
              <a:t>The science of making machines that:</a:t>
            </a:r>
          </a:p>
        </p:txBody>
      </p:sp>
      <p:sp>
        <p:nvSpPr>
          <p:cNvPr id="7" name="TextBox 6"/>
          <p:cNvSpPr txBox="1"/>
          <p:nvPr/>
        </p:nvSpPr>
        <p:spPr>
          <a:xfrm>
            <a:off x="406400" y="2819401"/>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Think like people</a:t>
            </a:r>
          </a:p>
        </p:txBody>
      </p:sp>
      <p:sp>
        <p:nvSpPr>
          <p:cNvPr id="8" name="TextBox 7"/>
          <p:cNvSpPr txBox="1"/>
          <p:nvPr/>
        </p:nvSpPr>
        <p:spPr>
          <a:xfrm>
            <a:off x="406400" y="4866958"/>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Act like people</a:t>
            </a:r>
          </a:p>
        </p:txBody>
      </p:sp>
      <p:sp>
        <p:nvSpPr>
          <p:cNvPr id="9" name="TextBox 8"/>
          <p:cNvSpPr txBox="1"/>
          <p:nvPr/>
        </p:nvSpPr>
        <p:spPr>
          <a:xfrm>
            <a:off x="8839200" y="2819401"/>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Think rationally</a:t>
            </a:r>
          </a:p>
        </p:txBody>
      </p:sp>
      <p:sp>
        <p:nvSpPr>
          <p:cNvPr id="10" name="TextBox 9"/>
          <p:cNvSpPr txBox="1"/>
          <p:nvPr/>
        </p:nvSpPr>
        <p:spPr>
          <a:xfrm>
            <a:off x="8839200" y="4866957"/>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Act rationally</a:t>
            </a:r>
          </a:p>
        </p:txBody>
      </p:sp>
      <p:pic>
        <p:nvPicPr>
          <p:cNvPr id="2" name="Picture 1"/>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352800" y="2209800"/>
            <a:ext cx="5418667" cy="4064000"/>
          </a:xfrm>
          <a:prstGeom prst="rect">
            <a:avLst/>
          </a:prstGeom>
          <a:noFill/>
        </p:spPr>
      </p:pic>
    </p:spTree>
    <p:extLst>
      <p:ext uri="{BB962C8B-B14F-4D97-AF65-F5344CB8AC3E}">
        <p14:creationId xmlns:p14="http://schemas.microsoft.com/office/powerpoint/2010/main" val="16065720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 Agents and Environments</a:t>
            </a:r>
            <a:endParaRPr lang="en-US" dirty="0"/>
          </a:p>
        </p:txBody>
      </p:sp>
      <p:sp>
        <p:nvSpPr>
          <p:cNvPr id="3" name="Content Placeholder 2"/>
          <p:cNvSpPr>
            <a:spLocks noGrp="1"/>
          </p:cNvSpPr>
          <p:nvPr>
            <p:ph idx="1"/>
          </p:nvPr>
        </p:nvSpPr>
        <p:spPr/>
        <p:txBody>
          <a:bodyPr/>
          <a:lstStyle/>
          <a:p>
            <a:pPr marL="0" indent="0">
              <a:buNone/>
            </a:pPr>
            <a:r>
              <a:rPr lang="en-US" dirty="0" smtClean="0"/>
              <a:t>Much (though not all!) of AI is concerned with </a:t>
            </a:r>
            <a:r>
              <a:rPr lang="en-US" b="1" dirty="0" smtClean="0"/>
              <a:t>agents</a:t>
            </a:r>
            <a:r>
              <a:rPr lang="en-US" dirty="0" smtClean="0"/>
              <a:t> operating in </a:t>
            </a:r>
            <a:r>
              <a:rPr lang="en-US" b="1" dirty="0" smtClean="0"/>
              <a:t>environments.</a:t>
            </a:r>
            <a:endParaRPr lang="en-US" dirty="0" smtClean="0"/>
          </a:p>
          <a:p>
            <a:pPr marL="0" indent="0">
              <a:buNone/>
            </a:pPr>
            <a:endParaRPr lang="en-US" dirty="0"/>
          </a:p>
          <a:p>
            <a:pPr marL="0" indent="0">
              <a:buNone/>
            </a:pPr>
            <a:r>
              <a:rPr lang="en-US" b="1" dirty="0" smtClean="0"/>
              <a:t>Agent – </a:t>
            </a:r>
            <a:r>
              <a:rPr lang="en-US" dirty="0" smtClean="0"/>
              <a:t>an entity that </a:t>
            </a:r>
            <a:r>
              <a:rPr lang="en-US" i="1" dirty="0" smtClean="0"/>
              <a:t>perceives </a:t>
            </a:r>
            <a:r>
              <a:rPr lang="en-US" dirty="0" smtClean="0"/>
              <a:t>and </a:t>
            </a:r>
            <a:r>
              <a:rPr lang="en-US" i="1" dirty="0" smtClean="0"/>
              <a:t>acts</a:t>
            </a:r>
            <a:endParaRPr lang="en-US" dirty="0" smtClean="0"/>
          </a:p>
          <a:p>
            <a:pPr marL="0" indent="0">
              <a:buNone/>
            </a:pPr>
            <a:endParaRPr lang="en-US" b="1" dirty="0"/>
          </a:p>
          <a:p>
            <a:pPr marL="0" indent="0">
              <a:buNone/>
            </a:pPr>
            <a:r>
              <a:rPr lang="en-US" b="1" dirty="0" smtClean="0"/>
              <a:t>Environment – </a:t>
            </a:r>
            <a:r>
              <a:rPr lang="en-US" dirty="0" smtClean="0"/>
              <a:t>the problem setting</a:t>
            </a:r>
            <a:endParaRPr lang="en-US" b="1" dirty="0"/>
          </a:p>
        </p:txBody>
      </p:sp>
      <p:pic>
        <p:nvPicPr>
          <p:cNvPr id="36" name="Picture 3"/>
          <p:cNvPicPr preferRelativeResize="0">
            <a:picLocks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flipH="1">
            <a:off x="7781544" y="3441977"/>
            <a:ext cx="3572256" cy="2734986"/>
          </a:xfrm>
          <a:prstGeom prst="rect">
            <a:avLst/>
          </a:prstGeom>
          <a:noFill/>
        </p:spPr>
      </p:pic>
      <p:sp>
        <p:nvSpPr>
          <p:cNvPr id="4" name="Rectangle 3"/>
          <p:cNvSpPr/>
          <p:nvPr/>
        </p:nvSpPr>
        <p:spPr>
          <a:xfrm>
            <a:off x="637953" y="1616149"/>
            <a:ext cx="10441173" cy="1382232"/>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37953" y="2998381"/>
            <a:ext cx="6379535" cy="911226"/>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425302" y="4061637"/>
            <a:ext cx="6592186" cy="893135"/>
          </a:xfrm>
          <a:prstGeom prst="roundRect">
            <a:avLst/>
          </a:prstGeom>
          <a:noFill/>
          <a:ln w="63500">
            <a:solidFill>
              <a:srgbClr val="B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898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Kinds of task environments</a:t>
            </a:r>
            <a:endParaRPr lang="en-US" dirty="0"/>
          </a:p>
        </p:txBody>
      </p:sp>
      <p:sp>
        <p:nvSpPr>
          <p:cNvPr id="3" name="Content Placeholder 2"/>
          <p:cNvSpPr>
            <a:spLocks noGrp="1"/>
          </p:cNvSpPr>
          <p:nvPr>
            <p:ph idx="1"/>
          </p:nvPr>
        </p:nvSpPr>
        <p:spPr/>
        <p:txBody>
          <a:bodyPr/>
          <a:lstStyle/>
          <a:p>
            <a:pPr marL="0" indent="0">
              <a:buNone/>
            </a:pPr>
            <a:r>
              <a:rPr lang="en-US" dirty="0" smtClean="0"/>
              <a:t>6 common properties to distinguish tasks (not exhaustive)</a:t>
            </a:r>
          </a:p>
          <a:p>
            <a:pPr marL="866775" indent="-338138"/>
            <a:r>
              <a:rPr lang="en-US" b="1" dirty="0" smtClean="0"/>
              <a:t>Fully observable </a:t>
            </a:r>
            <a:r>
              <a:rPr lang="en-US" dirty="0" smtClean="0"/>
              <a:t>vs </a:t>
            </a:r>
            <a:r>
              <a:rPr lang="en-US" b="1" dirty="0" smtClean="0"/>
              <a:t>Partially observable</a:t>
            </a:r>
          </a:p>
          <a:p>
            <a:pPr marL="866775" indent="-338138"/>
            <a:r>
              <a:rPr lang="en-US" b="1" dirty="0" smtClean="0"/>
              <a:t>Single agent </a:t>
            </a:r>
            <a:r>
              <a:rPr lang="en-US" dirty="0" smtClean="0"/>
              <a:t>vs </a:t>
            </a:r>
            <a:r>
              <a:rPr lang="en-US" b="1" dirty="0" err="1"/>
              <a:t>M</a:t>
            </a:r>
            <a:r>
              <a:rPr lang="en-US" b="1" dirty="0" err="1" smtClean="0"/>
              <a:t>ultiagent</a:t>
            </a:r>
            <a:endParaRPr lang="en-US" b="1" dirty="0" smtClean="0"/>
          </a:p>
          <a:p>
            <a:pPr marL="866775" indent="-338138"/>
            <a:r>
              <a:rPr lang="en-US" b="1" dirty="0" smtClean="0"/>
              <a:t>Deterministic</a:t>
            </a:r>
            <a:r>
              <a:rPr lang="en-US" dirty="0" smtClean="0"/>
              <a:t> vs </a:t>
            </a:r>
            <a:r>
              <a:rPr lang="en-US" b="1" dirty="0" smtClean="0"/>
              <a:t>Stochastic</a:t>
            </a:r>
          </a:p>
          <a:p>
            <a:pPr marL="866775" indent="-338138"/>
            <a:r>
              <a:rPr lang="en-US" b="1" dirty="0" smtClean="0"/>
              <a:t>Episodic</a:t>
            </a:r>
            <a:r>
              <a:rPr lang="en-US" dirty="0" smtClean="0"/>
              <a:t> vs </a:t>
            </a:r>
            <a:r>
              <a:rPr lang="en-US" b="1" dirty="0" smtClean="0"/>
              <a:t>Sequential</a:t>
            </a:r>
          </a:p>
          <a:p>
            <a:pPr marL="866775" indent="-338138"/>
            <a:r>
              <a:rPr lang="en-US" b="1" dirty="0" smtClean="0"/>
              <a:t>Static</a:t>
            </a:r>
            <a:r>
              <a:rPr lang="en-US" dirty="0" smtClean="0"/>
              <a:t> vs </a:t>
            </a:r>
            <a:r>
              <a:rPr lang="en-US" b="1" dirty="0" smtClean="0"/>
              <a:t>Dynamic</a:t>
            </a:r>
          </a:p>
          <a:p>
            <a:pPr marL="866775" indent="-338138"/>
            <a:r>
              <a:rPr lang="en-US" b="1" dirty="0" smtClean="0"/>
              <a:t>Discrete</a:t>
            </a:r>
            <a:r>
              <a:rPr lang="en-US" dirty="0" smtClean="0"/>
              <a:t> vs </a:t>
            </a:r>
            <a:r>
              <a:rPr lang="en-US" b="1" dirty="0" smtClean="0"/>
              <a:t>Continuous</a:t>
            </a:r>
            <a:endParaRPr lang="en-US" b="1" dirty="0"/>
          </a:p>
        </p:txBody>
      </p:sp>
    </p:spTree>
    <p:extLst>
      <p:ext uri="{BB962C8B-B14F-4D97-AF65-F5344CB8AC3E}">
        <p14:creationId xmlns:p14="http://schemas.microsoft.com/office/powerpoint/2010/main" val="1291263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Fully observable vs partially observable</a:t>
            </a:r>
            <a:endParaRPr lang="en-US" dirty="0"/>
          </a:p>
        </p:txBody>
      </p:sp>
      <p:sp>
        <p:nvSpPr>
          <p:cNvPr id="3" name="Content Placeholder 2"/>
          <p:cNvSpPr>
            <a:spLocks noGrp="1"/>
          </p:cNvSpPr>
          <p:nvPr>
            <p:ph idx="1"/>
          </p:nvPr>
        </p:nvSpPr>
        <p:spPr/>
        <p:txBody>
          <a:bodyPr/>
          <a:lstStyle/>
          <a:p>
            <a:pPr marL="0" indent="0">
              <a:buNone/>
            </a:pPr>
            <a:r>
              <a:rPr lang="en-US" b="1" dirty="0" smtClean="0"/>
              <a:t>Fully observable</a:t>
            </a:r>
            <a:r>
              <a:rPr lang="en-US" dirty="0" smtClean="0"/>
              <a:t> – agent is able to sense everything in the environment</a:t>
            </a:r>
          </a:p>
          <a:p>
            <a:pPr marL="0" indent="0">
              <a:buNone/>
            </a:pPr>
            <a:endParaRPr lang="en-US" dirty="0" smtClean="0"/>
          </a:p>
          <a:p>
            <a:pPr marL="0" indent="0">
              <a:buNone/>
            </a:pPr>
            <a:endParaRPr lang="en-US" b="1" dirty="0" smtClean="0"/>
          </a:p>
          <a:p>
            <a:pPr marL="0" indent="0">
              <a:buNone/>
            </a:pPr>
            <a:endParaRPr lang="en-US" b="1" dirty="0"/>
          </a:p>
          <a:p>
            <a:pPr marL="0" indent="0">
              <a:buNone/>
            </a:pPr>
            <a:r>
              <a:rPr lang="en-US" b="1" dirty="0" smtClean="0"/>
              <a:t>Partially observable</a:t>
            </a:r>
            <a:r>
              <a:rPr lang="en-US" dirty="0" smtClean="0"/>
              <a:t> – noisy, inaccurate, or incomplete sensors</a:t>
            </a:r>
            <a:endParaRPr lang="en-US" b="1"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66389"/>
          <a:stretch/>
        </p:blipFill>
        <p:spPr>
          <a:xfrm>
            <a:off x="2723707" y="2381693"/>
            <a:ext cx="5645020" cy="116958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8595" y="4458651"/>
            <a:ext cx="3157870" cy="1778933"/>
          </a:xfrm>
          <a:prstGeom prst="rect">
            <a:avLst/>
          </a:prstGeom>
        </p:spPr>
      </p:pic>
    </p:spTree>
    <p:extLst>
      <p:ext uri="{BB962C8B-B14F-4D97-AF65-F5344CB8AC3E}">
        <p14:creationId xmlns:p14="http://schemas.microsoft.com/office/powerpoint/2010/main" val="950604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agent vs </a:t>
            </a:r>
            <a:r>
              <a:rPr lang="en-US" dirty="0" err="1" smtClean="0"/>
              <a:t>Multiagent</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b="1" dirty="0" smtClean="0"/>
              <a:t>Single agent </a:t>
            </a:r>
            <a:r>
              <a:rPr lang="en-US" dirty="0" smtClean="0"/>
              <a:t>– self-explanatory</a:t>
            </a:r>
          </a:p>
          <a:p>
            <a:pPr marL="0" indent="0">
              <a:buNone/>
            </a:pPr>
            <a:endParaRPr lang="en-US" dirty="0" smtClean="0"/>
          </a:p>
          <a:p>
            <a:pPr marL="0" indent="0">
              <a:buNone/>
            </a:pPr>
            <a:endParaRPr lang="en-US" b="1" dirty="0" smtClean="0"/>
          </a:p>
          <a:p>
            <a:pPr marL="0" indent="0">
              <a:buNone/>
            </a:pPr>
            <a:endParaRPr lang="en-US" b="1" dirty="0"/>
          </a:p>
          <a:p>
            <a:pPr marL="0" indent="0">
              <a:buNone/>
            </a:pPr>
            <a:r>
              <a:rPr lang="en-US" b="1" dirty="0" err="1" smtClean="0"/>
              <a:t>Multiagent</a:t>
            </a:r>
            <a:r>
              <a:rPr lang="en-US" b="1" dirty="0" smtClean="0"/>
              <a:t> </a:t>
            </a:r>
            <a:r>
              <a:rPr lang="en-US" dirty="0" smtClean="0"/>
              <a:t>– task involves more than one agent, each with its own performance measure</a:t>
            </a:r>
          </a:p>
          <a:p>
            <a:pPr marL="0" indent="0">
              <a:buNone/>
            </a:pPr>
            <a:endParaRPr lang="en-US" b="1" dirty="0" smtClean="0"/>
          </a:p>
          <a:p>
            <a:pPr marL="0" indent="0">
              <a:buNone/>
            </a:pPr>
            <a:r>
              <a:rPr lang="en-US" b="1" dirty="0"/>
              <a:t> </a:t>
            </a:r>
            <a:r>
              <a:rPr lang="en-US" b="1" dirty="0" smtClean="0"/>
              <a:t>        </a:t>
            </a:r>
            <a:r>
              <a:rPr lang="en-US" dirty="0" smtClean="0"/>
              <a:t>May be </a:t>
            </a:r>
            <a:r>
              <a:rPr lang="en-US" b="1" dirty="0" smtClean="0"/>
              <a:t>competitive</a:t>
            </a:r>
            <a:r>
              <a:rPr lang="en-US" dirty="0" smtClean="0"/>
              <a:t> (measures are opposed)</a:t>
            </a:r>
          </a:p>
          <a:p>
            <a:pPr marL="0" indent="0">
              <a:buNone/>
            </a:pPr>
            <a:r>
              <a:rPr lang="en-US" dirty="0"/>
              <a:t> </a:t>
            </a:r>
            <a:r>
              <a:rPr lang="en-US" dirty="0" smtClean="0"/>
              <a:t>                 or </a:t>
            </a:r>
            <a:r>
              <a:rPr lang="en-US" b="1" dirty="0" smtClean="0"/>
              <a:t>cooperative </a:t>
            </a:r>
            <a:r>
              <a:rPr lang="en-US" dirty="0" smtClean="0"/>
              <a:t>(measures align)</a:t>
            </a:r>
            <a:endParaRPr lang="en-US"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9928" y="4226737"/>
            <a:ext cx="741306" cy="125966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9491" y="5666600"/>
            <a:ext cx="1531090" cy="102072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6200" y="1537105"/>
            <a:ext cx="2786581" cy="1999069"/>
          </a:xfrm>
          <a:prstGeom prst="rect">
            <a:avLst/>
          </a:prstGeom>
        </p:spPr>
      </p:pic>
    </p:spTree>
    <p:extLst>
      <p:ext uri="{BB962C8B-B14F-4D97-AF65-F5344CB8AC3E}">
        <p14:creationId xmlns:p14="http://schemas.microsoft.com/office/powerpoint/2010/main" val="118436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Deterministic vs Stochastic</a:t>
            </a:r>
            <a:endParaRPr lang="en-US" dirty="0"/>
          </a:p>
        </p:txBody>
      </p:sp>
      <p:sp>
        <p:nvSpPr>
          <p:cNvPr id="3" name="Content Placeholder 2"/>
          <p:cNvSpPr>
            <a:spLocks noGrp="1"/>
          </p:cNvSpPr>
          <p:nvPr>
            <p:ph idx="1"/>
          </p:nvPr>
        </p:nvSpPr>
        <p:spPr/>
        <p:txBody>
          <a:bodyPr/>
          <a:lstStyle/>
          <a:p>
            <a:pPr marL="0" indent="0">
              <a:buNone/>
            </a:pPr>
            <a:r>
              <a:rPr lang="en-US" b="1" dirty="0" smtClean="0"/>
              <a:t>Deterministic </a:t>
            </a:r>
            <a:r>
              <a:rPr lang="en-US" dirty="0" smtClean="0"/>
              <a:t>– next state of the world is fully determined by</a:t>
            </a:r>
          </a:p>
          <a:p>
            <a:pPr marL="0" indent="0">
              <a:buNone/>
            </a:pPr>
            <a:r>
              <a:rPr lang="en-US" dirty="0"/>
              <a:t> </a:t>
            </a:r>
            <a:r>
              <a:rPr lang="en-US" dirty="0" smtClean="0"/>
              <a:t>                           current state + agent action</a:t>
            </a:r>
          </a:p>
          <a:p>
            <a:pPr marL="0" indent="0">
              <a:buNone/>
            </a:pPr>
            <a:endParaRPr lang="en-US" dirty="0" smtClean="0"/>
          </a:p>
          <a:p>
            <a:pPr marL="0" indent="0">
              <a:buNone/>
            </a:pPr>
            <a:endParaRPr lang="en-US" b="1" dirty="0" smtClean="0"/>
          </a:p>
          <a:p>
            <a:pPr marL="0" indent="0">
              <a:buNone/>
            </a:pPr>
            <a:endParaRPr lang="en-US" b="1" dirty="0"/>
          </a:p>
          <a:p>
            <a:pPr marL="0" indent="0">
              <a:buNone/>
            </a:pPr>
            <a:r>
              <a:rPr lang="en-US" b="1" dirty="0" smtClean="0"/>
              <a:t>Stochastic </a:t>
            </a:r>
            <a:r>
              <a:rPr lang="en-US" dirty="0" smtClean="0"/>
              <a:t>– it’s not deterministic</a:t>
            </a:r>
            <a:endParaRPr lang="en-US"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0919" y="2505740"/>
            <a:ext cx="2700374" cy="142579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5103" y="4667140"/>
            <a:ext cx="2364859" cy="1918194"/>
          </a:xfrm>
          <a:prstGeom prst="rect">
            <a:avLst/>
          </a:prstGeom>
        </p:spPr>
      </p:pic>
    </p:spTree>
    <p:extLst>
      <p:ext uri="{BB962C8B-B14F-4D97-AF65-F5344CB8AC3E}">
        <p14:creationId xmlns:p14="http://schemas.microsoft.com/office/powerpoint/2010/main" val="89278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Episodic vs Sequential</a:t>
            </a:r>
            <a:endParaRPr lang="en-US" dirty="0"/>
          </a:p>
        </p:txBody>
      </p:sp>
      <p:sp>
        <p:nvSpPr>
          <p:cNvPr id="3" name="Content Placeholder 2"/>
          <p:cNvSpPr>
            <a:spLocks noGrp="1"/>
          </p:cNvSpPr>
          <p:nvPr>
            <p:ph idx="1"/>
          </p:nvPr>
        </p:nvSpPr>
        <p:spPr/>
        <p:txBody>
          <a:bodyPr/>
          <a:lstStyle/>
          <a:p>
            <a:pPr marL="0" indent="0">
              <a:buNone/>
            </a:pPr>
            <a:r>
              <a:rPr lang="en-US" b="1" dirty="0" smtClean="0"/>
              <a:t>Episodic</a:t>
            </a:r>
            <a:r>
              <a:rPr lang="en-US" dirty="0" smtClean="0"/>
              <a:t> – Each step/decision is independent of the previous ones</a:t>
            </a:r>
          </a:p>
          <a:p>
            <a:pPr marL="0" indent="0">
              <a:buNone/>
            </a:pPr>
            <a:endParaRPr lang="en-US" dirty="0" smtClean="0"/>
          </a:p>
          <a:p>
            <a:pPr marL="0" indent="0">
              <a:buNone/>
            </a:pPr>
            <a:endParaRPr lang="en-US" b="1" dirty="0" smtClean="0"/>
          </a:p>
          <a:p>
            <a:pPr marL="0" indent="0">
              <a:buNone/>
            </a:pPr>
            <a:endParaRPr lang="en-US" b="1" dirty="0"/>
          </a:p>
          <a:p>
            <a:pPr marL="0" indent="0">
              <a:buNone/>
            </a:pPr>
            <a:r>
              <a:rPr lang="en-US" b="1" dirty="0" smtClean="0"/>
              <a:t>Sequential </a:t>
            </a:r>
            <a:r>
              <a:rPr lang="en-US" dirty="0" smtClean="0"/>
              <a:t>– Each step/decision affects later ones</a:t>
            </a:r>
            <a:endParaRPr lang="en-US"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8306" y="2335988"/>
            <a:ext cx="1409572" cy="138540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220" y="4508204"/>
            <a:ext cx="1120279" cy="1180214"/>
          </a:xfrm>
          <a:prstGeom prst="rect">
            <a:avLst/>
          </a:prstGeom>
        </p:spPr>
      </p:pic>
    </p:spTree>
    <p:extLst>
      <p:ext uri="{BB962C8B-B14F-4D97-AF65-F5344CB8AC3E}">
        <p14:creationId xmlns:p14="http://schemas.microsoft.com/office/powerpoint/2010/main" val="1729630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vs Dynamic</a:t>
            </a:r>
            <a:endParaRPr lang="en-US" dirty="0"/>
          </a:p>
        </p:txBody>
      </p:sp>
      <p:sp>
        <p:nvSpPr>
          <p:cNvPr id="3" name="Content Placeholder 2"/>
          <p:cNvSpPr>
            <a:spLocks noGrp="1"/>
          </p:cNvSpPr>
          <p:nvPr>
            <p:ph idx="1"/>
          </p:nvPr>
        </p:nvSpPr>
        <p:spPr/>
        <p:txBody>
          <a:bodyPr/>
          <a:lstStyle/>
          <a:p>
            <a:pPr marL="0" indent="0">
              <a:buNone/>
            </a:pPr>
            <a:r>
              <a:rPr lang="en-US" b="1" dirty="0" smtClean="0"/>
              <a:t>Static </a:t>
            </a:r>
            <a:r>
              <a:rPr lang="en-US" dirty="0" smtClean="0"/>
              <a:t>– world doesn’t change while agent is choosing an action</a:t>
            </a:r>
          </a:p>
          <a:p>
            <a:pPr marL="0" indent="0">
              <a:buNone/>
            </a:pPr>
            <a:endParaRPr lang="en-US" dirty="0" smtClean="0"/>
          </a:p>
          <a:p>
            <a:pPr marL="0" indent="0">
              <a:buNone/>
            </a:pPr>
            <a:endParaRPr lang="en-US" b="1" dirty="0" smtClean="0"/>
          </a:p>
          <a:p>
            <a:pPr marL="0" indent="0">
              <a:buNone/>
            </a:pPr>
            <a:endParaRPr lang="en-US" b="1" dirty="0"/>
          </a:p>
          <a:p>
            <a:pPr marL="0" indent="0">
              <a:buNone/>
            </a:pPr>
            <a:r>
              <a:rPr lang="en-US" b="1" dirty="0" smtClean="0"/>
              <a:t>Dynamic</a:t>
            </a:r>
            <a:r>
              <a:rPr lang="en-US" dirty="0" smtClean="0"/>
              <a:t> – decision time matters!</a:t>
            </a:r>
            <a:endParaRPr lang="en-US"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4001294"/>
            <a:ext cx="2651642" cy="265164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0193" y="1931950"/>
            <a:ext cx="1004109" cy="1706230"/>
          </a:xfrm>
          <a:prstGeom prst="rect">
            <a:avLst/>
          </a:prstGeom>
        </p:spPr>
      </p:pic>
    </p:spTree>
    <p:extLst>
      <p:ext uri="{BB962C8B-B14F-4D97-AF65-F5344CB8AC3E}">
        <p14:creationId xmlns:p14="http://schemas.microsoft.com/office/powerpoint/2010/main" val="1413622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Discrete vs Continuous</a:t>
            </a:r>
            <a:endParaRPr lang="en-US" dirty="0"/>
          </a:p>
        </p:txBody>
      </p:sp>
      <p:sp>
        <p:nvSpPr>
          <p:cNvPr id="3" name="Content Placeholder 2"/>
          <p:cNvSpPr>
            <a:spLocks noGrp="1"/>
          </p:cNvSpPr>
          <p:nvPr>
            <p:ph idx="1"/>
          </p:nvPr>
        </p:nvSpPr>
        <p:spPr/>
        <p:txBody>
          <a:bodyPr/>
          <a:lstStyle/>
          <a:p>
            <a:pPr marL="0" indent="0">
              <a:buNone/>
            </a:pPr>
            <a:r>
              <a:rPr lang="en-US" b="1" dirty="0" smtClean="0"/>
              <a:t>Discrete </a:t>
            </a:r>
            <a:r>
              <a:rPr lang="en-US" dirty="0" smtClean="0"/>
              <a:t>– possible states/actions are distinct; world changes discretely</a:t>
            </a:r>
          </a:p>
          <a:p>
            <a:pPr marL="0" indent="0">
              <a:buNone/>
            </a:pPr>
            <a:endParaRPr lang="en-US" dirty="0" smtClean="0"/>
          </a:p>
          <a:p>
            <a:pPr marL="0" indent="0">
              <a:buNone/>
            </a:pPr>
            <a:endParaRPr lang="en-US" b="1" dirty="0" smtClean="0"/>
          </a:p>
          <a:p>
            <a:pPr marL="0" indent="0">
              <a:buNone/>
            </a:pPr>
            <a:endParaRPr lang="en-US" b="1" dirty="0"/>
          </a:p>
          <a:p>
            <a:pPr marL="0" indent="0">
              <a:buNone/>
            </a:pPr>
            <a:r>
              <a:rPr lang="en-US" b="1" dirty="0" smtClean="0"/>
              <a:t>Continuous</a:t>
            </a:r>
            <a:r>
              <a:rPr lang="en-US" dirty="0" smtClean="0"/>
              <a:t> – states/actions take on continuous values</a:t>
            </a:r>
            <a:endParaRPr lang="en-US"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9184" y="4413134"/>
            <a:ext cx="3188007" cy="212533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7284" y="2209800"/>
            <a:ext cx="1292108" cy="1292108"/>
          </a:xfrm>
          <a:prstGeom prst="rect">
            <a:avLst/>
          </a:prstGeom>
        </p:spPr>
      </p:pic>
    </p:spTree>
    <p:extLst>
      <p:ext uri="{BB962C8B-B14F-4D97-AF65-F5344CB8AC3E}">
        <p14:creationId xmlns:p14="http://schemas.microsoft.com/office/powerpoint/2010/main" val="387254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Bonus: level of agent knowledge</a:t>
            </a:r>
            <a:endParaRPr lang="en-US" dirty="0"/>
          </a:p>
        </p:txBody>
      </p:sp>
      <p:sp>
        <p:nvSpPr>
          <p:cNvPr id="3" name="Content Placeholder 2"/>
          <p:cNvSpPr>
            <a:spLocks noGrp="1"/>
          </p:cNvSpPr>
          <p:nvPr>
            <p:ph idx="1"/>
          </p:nvPr>
        </p:nvSpPr>
        <p:spPr/>
        <p:txBody>
          <a:bodyPr/>
          <a:lstStyle/>
          <a:p>
            <a:pPr marL="0" indent="0">
              <a:buNone/>
            </a:pPr>
            <a:r>
              <a:rPr lang="en-US" dirty="0" smtClean="0"/>
              <a:t>Environment is </a:t>
            </a:r>
            <a:r>
              <a:rPr lang="en-US" b="1" dirty="0" smtClean="0"/>
              <a:t>known </a:t>
            </a:r>
            <a:r>
              <a:rPr lang="en-US" dirty="0" smtClean="0"/>
              <a:t>– agent knows the “rules” of the world</a:t>
            </a:r>
          </a:p>
          <a:p>
            <a:pPr marL="0" indent="0">
              <a:buNone/>
            </a:pPr>
            <a:endParaRPr lang="en-US" dirty="0" smtClean="0"/>
          </a:p>
          <a:p>
            <a:pPr marL="0" indent="0">
              <a:buNone/>
            </a:pPr>
            <a:endParaRPr lang="en-US" b="1" dirty="0" smtClean="0"/>
          </a:p>
          <a:p>
            <a:pPr marL="0" indent="0">
              <a:buNone/>
            </a:pPr>
            <a:endParaRPr lang="en-US" b="1" dirty="0"/>
          </a:p>
          <a:p>
            <a:pPr marL="0" indent="0">
              <a:buNone/>
            </a:pPr>
            <a:r>
              <a:rPr lang="en-US" dirty="0" smtClean="0"/>
              <a:t>Environment is </a:t>
            </a:r>
            <a:r>
              <a:rPr lang="en-US" b="1" dirty="0" smtClean="0"/>
              <a:t>unknown </a:t>
            </a:r>
            <a:r>
              <a:rPr lang="en-US" dirty="0" smtClean="0"/>
              <a:t>– agent has partial knowledge of the rules</a:t>
            </a:r>
            <a:endParaRPr lang="en-US" b="1" dirty="0" smtClean="0"/>
          </a:p>
        </p:txBody>
      </p:sp>
      <p:grpSp>
        <p:nvGrpSpPr>
          <p:cNvPr id="13" name="Group 12"/>
          <p:cNvGrpSpPr/>
          <p:nvPr/>
        </p:nvGrpSpPr>
        <p:grpSpPr>
          <a:xfrm>
            <a:off x="2571761" y="4633291"/>
            <a:ext cx="7267807" cy="1823324"/>
            <a:chOff x="2571761" y="4633291"/>
            <a:chExt cx="7267807" cy="1823324"/>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5923" y="4694553"/>
              <a:ext cx="3023645" cy="17008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1761" y="4633291"/>
              <a:ext cx="2510601" cy="1823324"/>
            </a:xfrm>
            <a:prstGeom prst="rect">
              <a:avLst/>
            </a:prstGeom>
          </p:spPr>
        </p:pic>
        <p:cxnSp>
          <p:nvCxnSpPr>
            <p:cNvPr id="7" name="Straight Arrow Connector 6"/>
            <p:cNvCxnSpPr>
              <a:stCxn id="5" idx="3"/>
            </p:cNvCxnSpPr>
            <p:nvPr/>
          </p:nvCxnSpPr>
          <p:spPr>
            <a:xfrm>
              <a:off x="5082362" y="5544953"/>
              <a:ext cx="1552354"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528931" y="5065246"/>
              <a:ext cx="829339" cy="400110"/>
            </a:xfrm>
            <a:prstGeom prst="rect">
              <a:avLst/>
            </a:prstGeom>
            <a:noFill/>
          </p:spPr>
          <p:txBody>
            <a:bodyPr wrap="square" rtlCol="0">
              <a:spAutoFit/>
            </a:bodyPr>
            <a:lstStyle/>
            <a:p>
              <a:r>
                <a:rPr lang="en-US" sz="2000" i="1" dirty="0" smtClean="0"/>
                <a:t>???</a:t>
              </a:r>
              <a:endParaRPr lang="en-US" sz="2000" i="1" dirty="0"/>
            </a:p>
          </p:txBody>
        </p:sp>
      </p:gr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4607" y="2231576"/>
            <a:ext cx="2291316" cy="1453713"/>
          </a:xfrm>
          <a:prstGeom prst="rect">
            <a:avLst/>
          </a:prstGeom>
        </p:spPr>
      </p:pic>
    </p:spTree>
    <p:extLst>
      <p:ext uri="{BB962C8B-B14F-4D97-AF65-F5344CB8AC3E}">
        <p14:creationId xmlns:p14="http://schemas.microsoft.com/office/powerpoint/2010/main" val="1528760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Kinds of task environments</a:t>
            </a:r>
            <a:endParaRPr lang="en-US" dirty="0"/>
          </a:p>
        </p:txBody>
      </p:sp>
      <p:sp>
        <p:nvSpPr>
          <p:cNvPr id="3" name="Content Placeholder 2"/>
          <p:cNvSpPr>
            <a:spLocks noGrp="1"/>
          </p:cNvSpPr>
          <p:nvPr>
            <p:ph idx="1"/>
          </p:nvPr>
        </p:nvSpPr>
        <p:spPr/>
        <p:txBody>
          <a:bodyPr/>
          <a:lstStyle/>
          <a:p>
            <a:pPr marL="0" indent="0">
              <a:buNone/>
            </a:pPr>
            <a:r>
              <a:rPr lang="en-US" dirty="0" smtClean="0"/>
              <a:t>6 common properties to distinguish tasks (not exhaustive)</a:t>
            </a:r>
          </a:p>
          <a:p>
            <a:pPr marL="866775" indent="-338138"/>
            <a:r>
              <a:rPr lang="en-US" b="1" dirty="0" smtClean="0"/>
              <a:t>Fully observable </a:t>
            </a:r>
            <a:r>
              <a:rPr lang="en-US" dirty="0" smtClean="0"/>
              <a:t>vs </a:t>
            </a:r>
            <a:r>
              <a:rPr lang="en-US" b="1" dirty="0" smtClean="0"/>
              <a:t>Partially observable</a:t>
            </a:r>
          </a:p>
          <a:p>
            <a:pPr marL="866775" indent="-338138"/>
            <a:r>
              <a:rPr lang="en-US" b="1" dirty="0" smtClean="0"/>
              <a:t>Single agent </a:t>
            </a:r>
            <a:r>
              <a:rPr lang="en-US" dirty="0" smtClean="0"/>
              <a:t>vs </a:t>
            </a:r>
            <a:r>
              <a:rPr lang="en-US" b="1" dirty="0" err="1"/>
              <a:t>M</a:t>
            </a:r>
            <a:r>
              <a:rPr lang="en-US" b="1" dirty="0" err="1" smtClean="0"/>
              <a:t>ultiagent</a:t>
            </a:r>
            <a:endParaRPr lang="en-US" b="1" dirty="0" smtClean="0"/>
          </a:p>
          <a:p>
            <a:pPr marL="866775" indent="-338138"/>
            <a:r>
              <a:rPr lang="en-US" b="1" dirty="0" smtClean="0"/>
              <a:t>Deterministic</a:t>
            </a:r>
            <a:r>
              <a:rPr lang="en-US" dirty="0" smtClean="0"/>
              <a:t> vs </a:t>
            </a:r>
            <a:r>
              <a:rPr lang="en-US" b="1" dirty="0" smtClean="0"/>
              <a:t>Stochastic</a:t>
            </a:r>
          </a:p>
          <a:p>
            <a:pPr marL="866775" indent="-338138"/>
            <a:r>
              <a:rPr lang="en-US" b="1" dirty="0" smtClean="0"/>
              <a:t>Episodic</a:t>
            </a:r>
            <a:r>
              <a:rPr lang="en-US" dirty="0" smtClean="0"/>
              <a:t> vs </a:t>
            </a:r>
            <a:r>
              <a:rPr lang="en-US" b="1" dirty="0" smtClean="0"/>
              <a:t>Sequential</a:t>
            </a:r>
          </a:p>
          <a:p>
            <a:pPr marL="866775" indent="-338138"/>
            <a:r>
              <a:rPr lang="en-US" b="1" dirty="0" smtClean="0"/>
              <a:t>Static</a:t>
            </a:r>
            <a:r>
              <a:rPr lang="en-US" dirty="0" smtClean="0"/>
              <a:t> vs </a:t>
            </a:r>
            <a:r>
              <a:rPr lang="en-US" b="1" dirty="0" smtClean="0"/>
              <a:t>Dynamic</a:t>
            </a:r>
          </a:p>
          <a:p>
            <a:pPr marL="866775" indent="-338138"/>
            <a:r>
              <a:rPr lang="en-US" b="1" dirty="0" smtClean="0"/>
              <a:t>Discrete</a:t>
            </a:r>
            <a:r>
              <a:rPr lang="en-US" dirty="0" smtClean="0"/>
              <a:t> vs </a:t>
            </a:r>
            <a:r>
              <a:rPr lang="en-US" b="1" dirty="0" smtClean="0"/>
              <a:t>Continuous</a:t>
            </a:r>
            <a:endParaRPr lang="en-US" b="1" dirty="0"/>
          </a:p>
        </p:txBody>
      </p:sp>
      <p:sp>
        <p:nvSpPr>
          <p:cNvPr id="4" name="TextBox 3"/>
          <p:cNvSpPr txBox="1"/>
          <p:nvPr/>
        </p:nvSpPr>
        <p:spPr>
          <a:xfrm>
            <a:off x="6741042" y="4167962"/>
            <a:ext cx="4061637" cy="1200329"/>
          </a:xfrm>
          <a:prstGeom prst="rect">
            <a:avLst/>
          </a:prstGeom>
          <a:noFill/>
        </p:spPr>
        <p:txBody>
          <a:bodyPr wrap="square" rtlCol="0">
            <a:spAutoFit/>
          </a:bodyPr>
          <a:lstStyle/>
          <a:p>
            <a:pPr algn="ctr"/>
            <a:r>
              <a:rPr lang="en-US" sz="3600" dirty="0" smtClean="0"/>
              <a:t>Exercise: classify some real tasks!</a:t>
            </a:r>
            <a:endParaRPr lang="en-US" sz="3600" dirty="0"/>
          </a:p>
        </p:txBody>
      </p:sp>
    </p:spTree>
    <p:extLst>
      <p:ext uri="{BB962C8B-B14F-4D97-AF65-F5344CB8AC3E}">
        <p14:creationId xmlns:p14="http://schemas.microsoft.com/office/powerpoint/2010/main" val="161044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2317897" y="1369644"/>
            <a:ext cx="7357730" cy="1671268"/>
          </a:xfrm>
        </p:spPr>
        <p:txBody>
          <a:bodyPr>
            <a:normAutofit/>
          </a:bodyPr>
          <a:lstStyle/>
          <a:p>
            <a:pPr algn="ctr"/>
            <a:r>
              <a:rPr lang="en-US" sz="3600" dirty="0" smtClean="0"/>
              <a:t>Fundamental question for this lecture (and really this whole class!):</a:t>
            </a:r>
            <a:endParaRPr lang="en-US" sz="3600" dirty="0"/>
          </a:p>
        </p:txBody>
      </p:sp>
      <p:sp>
        <p:nvSpPr>
          <p:cNvPr id="6" name="TextBox 5"/>
          <p:cNvSpPr txBox="1"/>
          <p:nvPr/>
        </p:nvSpPr>
        <p:spPr>
          <a:xfrm>
            <a:off x="1786269" y="3402418"/>
            <a:ext cx="8420986" cy="1446550"/>
          </a:xfrm>
          <a:prstGeom prst="rect">
            <a:avLst/>
          </a:prstGeom>
          <a:noFill/>
        </p:spPr>
        <p:txBody>
          <a:bodyPr wrap="square" rtlCol="0">
            <a:spAutoFit/>
          </a:bodyPr>
          <a:lstStyle/>
          <a:p>
            <a:pPr algn="ctr"/>
            <a:r>
              <a:rPr lang="en-US" sz="4400" b="1" dirty="0" smtClean="0"/>
              <a:t>How do you turn a real-world problem into an AI solution?</a:t>
            </a:r>
            <a:endParaRPr lang="en-US" sz="4400" b="1" dirty="0"/>
          </a:p>
        </p:txBody>
      </p:sp>
    </p:spTree>
    <p:extLst>
      <p:ext uri="{BB962C8B-B14F-4D97-AF65-F5344CB8AC3E}">
        <p14:creationId xmlns:p14="http://schemas.microsoft.com/office/powerpoint/2010/main" val="1790626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These help determine how to approach problems</a:t>
            </a:r>
            <a:endParaRPr lang="en-US" dirty="0"/>
          </a:p>
        </p:txBody>
      </p:sp>
      <p:sp>
        <p:nvSpPr>
          <p:cNvPr id="3" name="Content Placeholder 2"/>
          <p:cNvSpPr>
            <a:spLocks noGrp="1"/>
          </p:cNvSpPr>
          <p:nvPr>
            <p:ph idx="1"/>
          </p:nvPr>
        </p:nvSpPr>
        <p:spPr>
          <a:xfrm>
            <a:off x="561754" y="1655504"/>
            <a:ext cx="9985744" cy="1002635"/>
          </a:xfrm>
        </p:spPr>
        <p:txBody>
          <a:bodyPr>
            <a:normAutofit/>
          </a:bodyPr>
          <a:lstStyle/>
          <a:p>
            <a:pPr marL="0" indent="0">
              <a:buNone/>
            </a:pPr>
            <a:r>
              <a:rPr lang="en-US" sz="2400" b="1" dirty="0" smtClean="0"/>
              <a:t>Static</a:t>
            </a:r>
            <a:r>
              <a:rPr lang="en-US" sz="2400" dirty="0" smtClean="0"/>
              <a:t> -&gt; can focus on getting really high accuracy/utility</a:t>
            </a:r>
          </a:p>
          <a:p>
            <a:pPr marL="0" indent="0">
              <a:buNone/>
            </a:pPr>
            <a:r>
              <a:rPr lang="en-US" sz="2400" b="1" dirty="0" smtClean="0"/>
              <a:t>Dynamic</a:t>
            </a:r>
            <a:r>
              <a:rPr lang="en-US" sz="2400" dirty="0" smtClean="0"/>
              <a:t> -&gt; trade some utility for higher efficiency (speed!)</a:t>
            </a:r>
          </a:p>
        </p:txBody>
      </p:sp>
      <p:sp>
        <p:nvSpPr>
          <p:cNvPr id="4" name="Content Placeholder 2"/>
          <p:cNvSpPr txBox="1">
            <a:spLocks/>
          </p:cNvSpPr>
          <p:nvPr/>
        </p:nvSpPr>
        <p:spPr>
          <a:xfrm>
            <a:off x="4146698" y="3399244"/>
            <a:ext cx="6039293" cy="10026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400" b="1" dirty="0" smtClean="0"/>
              <a:t>Episodic</a:t>
            </a:r>
            <a:r>
              <a:rPr lang="en-US" sz="2400" dirty="0" smtClean="0"/>
              <a:t> -&gt; reflex agent with a great model</a:t>
            </a:r>
          </a:p>
          <a:p>
            <a:pPr marL="0" indent="0">
              <a:buFont typeface="Arial"/>
              <a:buNone/>
            </a:pPr>
            <a:r>
              <a:rPr lang="en-US" sz="2400" b="1" dirty="0" smtClean="0"/>
              <a:t>Sequential</a:t>
            </a:r>
            <a:r>
              <a:rPr lang="en-US" sz="2400" dirty="0" smtClean="0"/>
              <a:t> -&gt; need a goal-oriented agent</a:t>
            </a:r>
            <a:endParaRPr lang="en-US" sz="2400" dirty="0" smtClean="0"/>
          </a:p>
        </p:txBody>
      </p:sp>
      <p:sp>
        <p:nvSpPr>
          <p:cNvPr id="5" name="Content Placeholder 2"/>
          <p:cNvSpPr txBox="1">
            <a:spLocks/>
          </p:cNvSpPr>
          <p:nvPr/>
        </p:nvSpPr>
        <p:spPr>
          <a:xfrm>
            <a:off x="1862470" y="5142984"/>
            <a:ext cx="9985744" cy="10026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400" b="1" dirty="0" smtClean="0"/>
              <a:t>Stochastic</a:t>
            </a:r>
            <a:r>
              <a:rPr lang="en-US" sz="2400" dirty="0" smtClean="0"/>
              <a:t> -&gt; need robustness to uncertainty/failure (robots!)</a:t>
            </a:r>
          </a:p>
          <a:p>
            <a:pPr marL="0" indent="0">
              <a:buFont typeface="Arial"/>
              <a:buNone/>
            </a:pPr>
            <a:r>
              <a:rPr lang="en-US" sz="2400" b="1" dirty="0" smtClean="0"/>
              <a:t>Dynamic</a:t>
            </a:r>
            <a:r>
              <a:rPr lang="en-US" sz="2400" dirty="0" smtClean="0"/>
              <a:t> -&gt; can focus on efficiency and exactness (Internet crawler)</a:t>
            </a:r>
            <a:endParaRPr lang="en-US" sz="2400" dirty="0" smtClean="0"/>
          </a:p>
        </p:txBody>
      </p:sp>
    </p:spTree>
    <p:extLst>
      <p:ext uri="{BB962C8B-B14F-4D97-AF65-F5344CB8AC3E}">
        <p14:creationId xmlns:p14="http://schemas.microsoft.com/office/powerpoint/2010/main" val="1694053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up</a:t>
            </a:r>
            <a:endParaRPr lang="en-US" dirty="0"/>
          </a:p>
        </p:txBody>
      </p:sp>
      <p:sp>
        <p:nvSpPr>
          <p:cNvPr id="3" name="Content Placeholder 2"/>
          <p:cNvSpPr>
            <a:spLocks noGrp="1"/>
          </p:cNvSpPr>
          <p:nvPr>
            <p:ph idx="1"/>
          </p:nvPr>
        </p:nvSpPr>
        <p:spPr/>
        <p:txBody>
          <a:bodyPr/>
          <a:lstStyle/>
          <a:p>
            <a:pPr marL="0" indent="0">
              <a:buNone/>
            </a:pPr>
            <a:r>
              <a:rPr lang="en-US" b="1" dirty="0" smtClean="0"/>
              <a:t>Defining search problems</a:t>
            </a:r>
            <a:r>
              <a:rPr lang="en-US" dirty="0" smtClean="0"/>
              <a:t> – how to choose the right action sequence?</a:t>
            </a:r>
          </a:p>
          <a:p>
            <a:pPr marL="0" indent="0">
              <a:buNone/>
            </a:pPr>
            <a:endParaRPr lang="en-US" b="1" dirty="0"/>
          </a:p>
          <a:p>
            <a:pPr marL="0" indent="0">
              <a:buNone/>
            </a:pPr>
            <a:endParaRPr lang="en-US" b="1" dirty="0" smtClean="0"/>
          </a:p>
          <a:p>
            <a:pPr marL="0" indent="0">
              <a:buNone/>
            </a:pPr>
            <a:r>
              <a:rPr lang="en-US" b="1" dirty="0" smtClean="0"/>
              <a:t>Uninformed search approaches</a:t>
            </a:r>
            <a:r>
              <a:rPr lang="en-US" dirty="0" smtClean="0"/>
              <a:t> – simple reflex agents for searching</a:t>
            </a:r>
            <a:endParaRPr lang="en-US" b="1" dirty="0"/>
          </a:p>
        </p:txBody>
      </p:sp>
    </p:spTree>
    <p:extLst>
      <p:ext uri="{BB962C8B-B14F-4D97-AF65-F5344CB8AC3E}">
        <p14:creationId xmlns:p14="http://schemas.microsoft.com/office/powerpoint/2010/main" val="16924218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 Agents and Environments</a:t>
            </a:r>
            <a:endParaRPr lang="en-US" dirty="0"/>
          </a:p>
        </p:txBody>
      </p:sp>
      <p:sp>
        <p:nvSpPr>
          <p:cNvPr id="3" name="Content Placeholder 2"/>
          <p:cNvSpPr>
            <a:spLocks noGrp="1"/>
          </p:cNvSpPr>
          <p:nvPr>
            <p:ph idx="1"/>
          </p:nvPr>
        </p:nvSpPr>
        <p:spPr/>
        <p:txBody>
          <a:bodyPr/>
          <a:lstStyle/>
          <a:p>
            <a:pPr marL="0" indent="0">
              <a:buNone/>
            </a:pPr>
            <a:r>
              <a:rPr lang="en-US" dirty="0" smtClean="0"/>
              <a:t>Much (though not all!) of AI is concerned with </a:t>
            </a:r>
            <a:r>
              <a:rPr lang="en-US" b="1" dirty="0" smtClean="0"/>
              <a:t>agents</a:t>
            </a:r>
            <a:r>
              <a:rPr lang="en-US" dirty="0" smtClean="0"/>
              <a:t> operating in </a:t>
            </a:r>
            <a:r>
              <a:rPr lang="en-US" b="1" dirty="0" smtClean="0"/>
              <a:t>environments.</a:t>
            </a:r>
            <a:endParaRPr lang="en-US" dirty="0" smtClean="0"/>
          </a:p>
          <a:p>
            <a:pPr marL="0" indent="0">
              <a:buNone/>
            </a:pPr>
            <a:endParaRPr lang="en-US" dirty="0"/>
          </a:p>
          <a:p>
            <a:pPr marL="0" indent="0">
              <a:buNone/>
            </a:pPr>
            <a:r>
              <a:rPr lang="en-US" b="1" dirty="0" smtClean="0"/>
              <a:t>Agent – </a:t>
            </a:r>
            <a:r>
              <a:rPr lang="en-US" dirty="0" smtClean="0"/>
              <a:t>an entity that </a:t>
            </a:r>
            <a:r>
              <a:rPr lang="en-US" i="1" dirty="0" smtClean="0"/>
              <a:t>perceives </a:t>
            </a:r>
            <a:r>
              <a:rPr lang="en-US" dirty="0" smtClean="0"/>
              <a:t>and </a:t>
            </a:r>
            <a:r>
              <a:rPr lang="en-US" i="1" dirty="0" smtClean="0"/>
              <a:t>acts</a:t>
            </a:r>
            <a:endParaRPr lang="en-US" dirty="0" smtClean="0"/>
          </a:p>
          <a:p>
            <a:pPr marL="0" indent="0">
              <a:buNone/>
            </a:pPr>
            <a:endParaRPr lang="en-US" b="1" dirty="0"/>
          </a:p>
          <a:p>
            <a:pPr marL="0" indent="0">
              <a:buNone/>
            </a:pPr>
            <a:r>
              <a:rPr lang="en-US" b="1" dirty="0" smtClean="0"/>
              <a:t>Environment – </a:t>
            </a:r>
            <a:r>
              <a:rPr lang="en-US" dirty="0" smtClean="0"/>
              <a:t>the problem setting</a:t>
            </a:r>
            <a:endParaRPr lang="en-US" b="1" dirty="0"/>
          </a:p>
        </p:txBody>
      </p:sp>
      <p:pic>
        <p:nvPicPr>
          <p:cNvPr id="36" name="Picture 3"/>
          <p:cNvPicPr preferRelativeResize="0">
            <a:picLocks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flipH="1">
            <a:off x="7781544" y="3441977"/>
            <a:ext cx="3572256" cy="2734986"/>
          </a:xfrm>
          <a:prstGeom prst="rect">
            <a:avLst/>
          </a:prstGeom>
          <a:noFill/>
        </p:spPr>
      </p:pic>
    </p:spTree>
    <p:extLst>
      <p:ext uri="{BB962C8B-B14F-4D97-AF65-F5344CB8AC3E}">
        <p14:creationId xmlns:p14="http://schemas.microsoft.com/office/powerpoint/2010/main" val="1802981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Fleshing it out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1200" y="1943894"/>
            <a:ext cx="8229600" cy="4114800"/>
          </a:xfrm>
        </p:spPr>
      </p:pic>
    </p:spTree>
    <p:extLst>
      <p:ext uri="{BB962C8B-B14F-4D97-AF65-F5344CB8AC3E}">
        <p14:creationId xmlns:p14="http://schemas.microsoft.com/office/powerpoint/2010/main" val="1025827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Fleshing it out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59686" y="2806994"/>
            <a:ext cx="3994114" cy="1997057"/>
          </a:xfrm>
        </p:spPr>
      </p:pic>
      <p:sp>
        <p:nvSpPr>
          <p:cNvPr id="5" name="TextBox 4"/>
          <p:cNvSpPr txBox="1"/>
          <p:nvPr/>
        </p:nvSpPr>
        <p:spPr>
          <a:xfrm>
            <a:off x="838200" y="1874224"/>
            <a:ext cx="5443870" cy="3862596"/>
          </a:xfrm>
          <a:prstGeom prst="rect">
            <a:avLst/>
          </a:prstGeom>
          <a:noFill/>
        </p:spPr>
        <p:txBody>
          <a:bodyPr wrap="square" rtlCol="0">
            <a:spAutoFit/>
          </a:bodyPr>
          <a:lstStyle/>
          <a:p>
            <a:pPr marL="930275" indent="-930275">
              <a:spcAft>
                <a:spcPts val="1800"/>
              </a:spcAft>
            </a:pPr>
            <a:r>
              <a:rPr lang="en-US" sz="3200" b="1" dirty="0" smtClean="0"/>
              <a:t>P</a:t>
            </a:r>
            <a:r>
              <a:rPr lang="en-US" sz="2400" dirty="0" smtClean="0"/>
              <a:t>erformance – measuring desired outcomes</a:t>
            </a:r>
          </a:p>
          <a:p>
            <a:pPr marL="930275" indent="-930275">
              <a:spcAft>
                <a:spcPts val="1800"/>
              </a:spcAft>
            </a:pPr>
            <a:r>
              <a:rPr lang="en-US" sz="3200" b="1" dirty="0" smtClean="0"/>
              <a:t>E</a:t>
            </a:r>
            <a:r>
              <a:rPr lang="en-US" sz="2400" dirty="0" smtClean="0"/>
              <a:t>nvironment – what populates the task’s world?</a:t>
            </a:r>
          </a:p>
          <a:p>
            <a:pPr marL="930275" indent="-930275">
              <a:spcAft>
                <a:spcPts val="1800"/>
              </a:spcAft>
            </a:pPr>
            <a:r>
              <a:rPr lang="en-US" sz="3200" b="1" dirty="0" smtClean="0"/>
              <a:t>A</a:t>
            </a:r>
            <a:r>
              <a:rPr lang="en-US" sz="2400" dirty="0" smtClean="0"/>
              <a:t>ctuators – what can the agent act with?</a:t>
            </a:r>
          </a:p>
          <a:p>
            <a:pPr marL="930275" indent="-930275">
              <a:spcAft>
                <a:spcPts val="1800"/>
              </a:spcAft>
            </a:pPr>
            <a:r>
              <a:rPr lang="en-US" sz="3200" b="1" dirty="0" smtClean="0"/>
              <a:t>S</a:t>
            </a:r>
            <a:r>
              <a:rPr lang="en-US" sz="2400" dirty="0" smtClean="0"/>
              <a:t>ensors – how can the agent perceive the world?</a:t>
            </a:r>
            <a:endParaRPr lang="en-US" sz="2400" b="1" dirty="0"/>
          </a:p>
        </p:txBody>
      </p:sp>
    </p:spTree>
    <p:extLst>
      <p:ext uri="{BB962C8B-B14F-4D97-AF65-F5344CB8AC3E}">
        <p14:creationId xmlns:p14="http://schemas.microsoft.com/office/powerpoint/2010/main" val="315086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PEAS in a taxi</a:t>
            </a:r>
            <a:endParaRPr lang="en-US" dirty="0"/>
          </a:p>
        </p:txBody>
      </p:sp>
      <p:sp>
        <p:nvSpPr>
          <p:cNvPr id="3" name="Content Placeholder 2"/>
          <p:cNvSpPr>
            <a:spLocks noGrp="1"/>
          </p:cNvSpPr>
          <p:nvPr>
            <p:ph idx="1"/>
          </p:nvPr>
        </p:nvSpPr>
        <p:spPr>
          <a:xfrm>
            <a:off x="838200" y="1825625"/>
            <a:ext cx="3967716" cy="641128"/>
          </a:xfrm>
        </p:spPr>
        <p:txBody>
          <a:bodyPr/>
          <a:lstStyle/>
          <a:p>
            <a:pPr marL="0" indent="0">
              <a:buNone/>
            </a:pPr>
            <a:r>
              <a:rPr lang="en-US" dirty="0" smtClean="0"/>
              <a:t>Automated taxi driver</a:t>
            </a:r>
          </a:p>
        </p:txBody>
      </p:sp>
      <p:sp>
        <p:nvSpPr>
          <p:cNvPr id="4" name="TextBox 3"/>
          <p:cNvSpPr txBox="1"/>
          <p:nvPr/>
        </p:nvSpPr>
        <p:spPr>
          <a:xfrm>
            <a:off x="1403498" y="2636874"/>
            <a:ext cx="8995144" cy="2400657"/>
          </a:xfrm>
          <a:prstGeom prst="rect">
            <a:avLst/>
          </a:prstGeom>
          <a:noFill/>
        </p:spPr>
        <p:txBody>
          <a:bodyPr wrap="square" rtlCol="0">
            <a:spAutoFit/>
          </a:bodyPr>
          <a:lstStyle/>
          <a:p>
            <a:pPr marL="930275" indent="-930275">
              <a:spcAft>
                <a:spcPts val="1200"/>
              </a:spcAft>
            </a:pPr>
            <a:r>
              <a:rPr lang="en-US" sz="2400" b="1" dirty="0" smtClean="0"/>
              <a:t>Performance</a:t>
            </a:r>
            <a:r>
              <a:rPr lang="en-US" sz="2400" dirty="0" smtClean="0"/>
              <a:t> – Safe, fast, legal, comfortable trip, maximize profits</a:t>
            </a:r>
          </a:p>
          <a:p>
            <a:pPr marL="930275" indent="-930275">
              <a:spcAft>
                <a:spcPts val="1200"/>
              </a:spcAft>
            </a:pPr>
            <a:r>
              <a:rPr lang="en-US" sz="2400" b="1" dirty="0" smtClean="0"/>
              <a:t>Environment</a:t>
            </a:r>
            <a:r>
              <a:rPr lang="en-US" sz="2400" dirty="0" smtClean="0"/>
              <a:t> – Roads, other traffic, pedestrians, customers</a:t>
            </a:r>
          </a:p>
          <a:p>
            <a:pPr marL="930275" indent="-930275">
              <a:spcAft>
                <a:spcPts val="1200"/>
              </a:spcAft>
            </a:pPr>
            <a:r>
              <a:rPr lang="en-US" sz="2400" b="1" dirty="0" smtClean="0"/>
              <a:t>Actuators </a:t>
            </a:r>
            <a:r>
              <a:rPr lang="en-US" sz="2400" dirty="0" smtClean="0"/>
              <a:t>– Steering, accelerator, brake, signals, horn, display</a:t>
            </a:r>
          </a:p>
          <a:p>
            <a:pPr marL="930275" indent="-930275">
              <a:spcAft>
                <a:spcPts val="1200"/>
              </a:spcAft>
            </a:pPr>
            <a:r>
              <a:rPr lang="en-US" sz="2400" b="1" dirty="0" smtClean="0"/>
              <a:t>Sensors - </a:t>
            </a:r>
            <a:r>
              <a:rPr lang="en-US" sz="2400" dirty="0" smtClean="0"/>
              <a:t>Cameras, sonar, speedometer, GPS, odometer, accelerometer, engine sensors, microphone/keyboard</a:t>
            </a:r>
            <a:endParaRPr lang="en-US" sz="2400" b="1" dirty="0"/>
          </a:p>
        </p:txBody>
      </p:sp>
    </p:spTree>
    <p:extLst>
      <p:ext uri="{BB962C8B-B14F-4D97-AF65-F5344CB8AC3E}">
        <p14:creationId xmlns:p14="http://schemas.microsoft.com/office/powerpoint/2010/main" val="381039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 pick some PEAS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57402986"/>
              </p:ext>
            </p:extLst>
          </p:nvPr>
        </p:nvGraphicFramePr>
        <p:xfrm>
          <a:off x="1487377" y="1655329"/>
          <a:ext cx="7741684" cy="4192578"/>
        </p:xfrm>
        <a:graphic>
          <a:graphicData uri="http://schemas.openxmlformats.org/drawingml/2006/table">
            <a:tbl>
              <a:tblPr firstRow="1" bandRow="1">
                <a:tableStyleId>{5C22544A-7EE6-4342-B048-85BDC9FD1C3A}</a:tableStyleId>
              </a:tblPr>
              <a:tblGrid>
                <a:gridCol w="3870842"/>
                <a:gridCol w="3870842"/>
              </a:tblGrid>
              <a:tr h="2096289">
                <a:tc>
                  <a:txBody>
                    <a:bodyPr/>
                    <a:lstStyle/>
                    <a:p>
                      <a:r>
                        <a:rPr lang="en-US" sz="2400" dirty="0" smtClean="0">
                          <a:solidFill>
                            <a:schemeClr val="tx1"/>
                          </a:solidFill>
                        </a:rPr>
                        <a:t>Group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dirty="0" smtClean="0">
                          <a:solidFill>
                            <a:schemeClr val="tx1"/>
                          </a:solidFill>
                        </a:rPr>
                        <a:t>Group 2</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096289">
                <a:tc>
                  <a:txBody>
                    <a:bodyPr/>
                    <a:lstStyle/>
                    <a:p>
                      <a:r>
                        <a:rPr lang="en-US" sz="2400" b="1" dirty="0" smtClean="0">
                          <a:solidFill>
                            <a:schemeClr val="tx1"/>
                          </a:solidFill>
                        </a:rPr>
                        <a:t>Group 3</a:t>
                      </a:r>
                      <a:endParaRPr lang="en-US" sz="2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1" dirty="0" smtClean="0">
                          <a:solidFill>
                            <a:schemeClr val="tx1"/>
                          </a:solidFill>
                        </a:rPr>
                        <a:t>Group 4</a:t>
                      </a:r>
                      <a:endParaRPr lang="en-US" sz="2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 name="TextBox 4"/>
          <p:cNvSpPr txBox="1"/>
          <p:nvPr/>
        </p:nvSpPr>
        <p:spPr>
          <a:xfrm>
            <a:off x="1743740" y="2275367"/>
            <a:ext cx="3530009" cy="1077218"/>
          </a:xfrm>
          <a:prstGeom prst="rect">
            <a:avLst/>
          </a:prstGeom>
          <a:noFill/>
        </p:spPr>
        <p:txBody>
          <a:bodyPr wrap="square" rtlCol="0">
            <a:spAutoFit/>
          </a:bodyPr>
          <a:lstStyle/>
          <a:p>
            <a:pPr algn="ctr"/>
            <a:r>
              <a:rPr lang="en-US" sz="3200" dirty="0" smtClean="0"/>
              <a:t>Grocery store shelf-stocking robot</a:t>
            </a:r>
            <a:endParaRPr lang="en-US" sz="3200" dirty="0"/>
          </a:p>
        </p:txBody>
      </p:sp>
      <p:sp>
        <p:nvSpPr>
          <p:cNvPr id="6" name="TextBox 5"/>
          <p:cNvSpPr txBox="1"/>
          <p:nvPr/>
        </p:nvSpPr>
        <p:spPr>
          <a:xfrm>
            <a:off x="5530112" y="2275367"/>
            <a:ext cx="3530009" cy="1077218"/>
          </a:xfrm>
          <a:prstGeom prst="rect">
            <a:avLst/>
          </a:prstGeom>
          <a:noFill/>
        </p:spPr>
        <p:txBody>
          <a:bodyPr wrap="square" rtlCol="0">
            <a:spAutoFit/>
          </a:bodyPr>
          <a:lstStyle/>
          <a:p>
            <a:pPr algn="ctr"/>
            <a:r>
              <a:rPr lang="en-US" sz="3200" dirty="0" smtClean="0"/>
              <a:t>Twitter bot to flag hate speech</a:t>
            </a:r>
            <a:endParaRPr lang="en-US" sz="3200" dirty="0"/>
          </a:p>
        </p:txBody>
      </p:sp>
      <p:sp>
        <p:nvSpPr>
          <p:cNvPr id="7" name="TextBox 6"/>
          <p:cNvSpPr txBox="1"/>
          <p:nvPr/>
        </p:nvSpPr>
        <p:spPr>
          <a:xfrm>
            <a:off x="1743739" y="4447953"/>
            <a:ext cx="3530009" cy="1077218"/>
          </a:xfrm>
          <a:prstGeom prst="rect">
            <a:avLst/>
          </a:prstGeom>
          <a:noFill/>
        </p:spPr>
        <p:txBody>
          <a:bodyPr wrap="square" rtlCol="0">
            <a:spAutoFit/>
          </a:bodyPr>
          <a:lstStyle/>
          <a:p>
            <a:pPr algn="ctr"/>
            <a:r>
              <a:rPr lang="en-US" sz="3200" dirty="0" smtClean="0"/>
              <a:t>Medical diagnosis system</a:t>
            </a:r>
            <a:endParaRPr lang="en-US" sz="3200" dirty="0"/>
          </a:p>
        </p:txBody>
      </p:sp>
      <p:sp>
        <p:nvSpPr>
          <p:cNvPr id="8" name="TextBox 7"/>
          <p:cNvSpPr txBox="1"/>
          <p:nvPr/>
        </p:nvSpPr>
        <p:spPr>
          <a:xfrm>
            <a:off x="5530112" y="4447953"/>
            <a:ext cx="3530009" cy="1077218"/>
          </a:xfrm>
          <a:prstGeom prst="rect">
            <a:avLst/>
          </a:prstGeom>
          <a:noFill/>
        </p:spPr>
        <p:txBody>
          <a:bodyPr wrap="square" rtlCol="0">
            <a:spAutoFit/>
          </a:bodyPr>
          <a:lstStyle/>
          <a:p>
            <a:pPr algn="ctr"/>
            <a:r>
              <a:rPr lang="en-US" sz="3200" dirty="0" smtClean="0"/>
              <a:t>Interactive English tutor</a:t>
            </a:r>
            <a:endParaRPr lang="en-US" sz="3200" dirty="0"/>
          </a:p>
        </p:txBody>
      </p:sp>
      <p:sp>
        <p:nvSpPr>
          <p:cNvPr id="10" name="TextBox 9"/>
          <p:cNvSpPr txBox="1"/>
          <p:nvPr/>
        </p:nvSpPr>
        <p:spPr>
          <a:xfrm>
            <a:off x="9591748" y="2728261"/>
            <a:ext cx="2296633" cy="2046714"/>
          </a:xfrm>
          <a:prstGeom prst="rect">
            <a:avLst/>
          </a:prstGeom>
          <a:noFill/>
        </p:spPr>
        <p:txBody>
          <a:bodyPr wrap="square" rtlCol="0">
            <a:spAutoFit/>
          </a:bodyPr>
          <a:lstStyle/>
          <a:p>
            <a:pPr>
              <a:spcAft>
                <a:spcPts val="600"/>
              </a:spcAft>
            </a:pPr>
            <a:r>
              <a:rPr lang="en-US" sz="2800" b="1" dirty="0" smtClean="0"/>
              <a:t>P</a:t>
            </a:r>
            <a:r>
              <a:rPr lang="en-US" sz="2800" dirty="0" smtClean="0"/>
              <a:t>erformance</a:t>
            </a:r>
          </a:p>
          <a:p>
            <a:pPr>
              <a:spcAft>
                <a:spcPts val="600"/>
              </a:spcAft>
            </a:pPr>
            <a:r>
              <a:rPr lang="en-US" sz="2800" b="1" dirty="0" smtClean="0"/>
              <a:t>E</a:t>
            </a:r>
            <a:r>
              <a:rPr lang="en-US" sz="2800" dirty="0" smtClean="0"/>
              <a:t>nvironment</a:t>
            </a:r>
          </a:p>
          <a:p>
            <a:pPr>
              <a:spcAft>
                <a:spcPts val="600"/>
              </a:spcAft>
            </a:pPr>
            <a:r>
              <a:rPr lang="en-US" sz="2800" b="1" dirty="0" smtClean="0"/>
              <a:t>A</a:t>
            </a:r>
            <a:r>
              <a:rPr lang="en-US" sz="2800" dirty="0" smtClean="0"/>
              <a:t>ctuators</a:t>
            </a:r>
          </a:p>
          <a:p>
            <a:pPr>
              <a:spcAft>
                <a:spcPts val="600"/>
              </a:spcAft>
            </a:pPr>
            <a:r>
              <a:rPr lang="en-US" sz="2800" b="1" dirty="0" smtClean="0"/>
              <a:t>S</a:t>
            </a:r>
            <a:r>
              <a:rPr lang="en-US" sz="2800" dirty="0" smtClean="0"/>
              <a:t>ensors</a:t>
            </a:r>
            <a:endParaRPr lang="en-US" sz="2800" b="1" dirty="0"/>
          </a:p>
        </p:txBody>
      </p:sp>
    </p:spTree>
    <p:extLst>
      <p:ext uri="{BB962C8B-B14F-4D97-AF65-F5344CB8AC3E}">
        <p14:creationId xmlns:p14="http://schemas.microsoft.com/office/powerpoint/2010/main" val="8996015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makes an Agent?</a:t>
            </a:r>
            <a:endParaRPr lang="en-US" dirty="0"/>
          </a:p>
        </p:txBody>
      </p:sp>
      <p:sp>
        <p:nvSpPr>
          <p:cNvPr id="3" name="Content Placeholder 2"/>
          <p:cNvSpPr>
            <a:spLocks noGrp="1"/>
          </p:cNvSpPr>
          <p:nvPr>
            <p:ph idx="1"/>
          </p:nvPr>
        </p:nvSpPr>
        <p:spPr>
          <a:xfrm>
            <a:off x="838200" y="1545572"/>
            <a:ext cx="10701528" cy="1040022"/>
          </a:xfrm>
        </p:spPr>
        <p:txBody>
          <a:bodyPr/>
          <a:lstStyle/>
          <a:p>
            <a:pPr marL="1214438" indent="-1214438">
              <a:buNone/>
            </a:pPr>
            <a:r>
              <a:rPr lang="en-US" b="1" dirty="0" smtClean="0"/>
              <a:t>Agent</a:t>
            </a:r>
            <a:r>
              <a:rPr lang="en-US" dirty="0" smtClean="0"/>
              <a:t> – an entity that </a:t>
            </a:r>
            <a:r>
              <a:rPr lang="en-US" u="sng" dirty="0" smtClean="0"/>
              <a:t>perceives</a:t>
            </a:r>
            <a:r>
              <a:rPr lang="en-US" dirty="0" smtClean="0"/>
              <a:t> its environment through </a:t>
            </a:r>
            <a:r>
              <a:rPr lang="en-US" u="sng" dirty="0" smtClean="0"/>
              <a:t>sensors</a:t>
            </a:r>
            <a:r>
              <a:rPr lang="en-US" dirty="0" smtClean="0"/>
              <a:t>, and acts on it with </a:t>
            </a:r>
            <a:r>
              <a:rPr lang="en-US" u="sng" dirty="0" smtClean="0"/>
              <a:t>actuators</a:t>
            </a:r>
            <a:r>
              <a:rPr lang="en-US" dirty="0" smtClean="0"/>
              <a:t>.</a:t>
            </a:r>
            <a:endParaRPr lang="en-US" b="1" dirty="0"/>
          </a:p>
        </p:txBody>
      </p:sp>
      <p:grpSp>
        <p:nvGrpSpPr>
          <p:cNvPr id="4" name="Group 3"/>
          <p:cNvGrpSpPr/>
          <p:nvPr/>
        </p:nvGrpSpPr>
        <p:grpSpPr>
          <a:xfrm>
            <a:off x="5815584" y="3072384"/>
            <a:ext cx="5282184" cy="2346278"/>
            <a:chOff x="4616215" y="3194447"/>
            <a:chExt cx="4052397" cy="1434703"/>
          </a:xfrm>
        </p:grpSpPr>
        <p:sp>
          <p:nvSpPr>
            <p:cNvPr id="5" name="AutoShape 7"/>
            <p:cNvSpPr>
              <a:spLocks/>
            </p:cNvSpPr>
            <p:nvPr/>
          </p:nvSpPr>
          <p:spPr bwMode="auto">
            <a:xfrm>
              <a:off x="4616215" y="3200398"/>
              <a:ext cx="1919558" cy="1309688"/>
            </a:xfrm>
            <a:prstGeom prst="roundRect">
              <a:avLst>
                <a:gd name="adj" fmla="val 10912"/>
              </a:avLst>
            </a:prstGeom>
            <a:solidFill>
              <a:srgbClr val="9FB0D1"/>
            </a:solidFill>
            <a:ln w="12700">
              <a:solidFill>
                <a:schemeClr val="tx1"/>
              </a:solidFill>
              <a:round/>
              <a:headEnd/>
              <a:tailEnd/>
            </a:ln>
          </p:spPr>
          <p:txBody>
            <a:bodyPr lIns="0" tIns="0" rIns="0" bIns="0"/>
            <a:lstStyle/>
            <a:p>
              <a:endParaRPr lang="en-US" sz="1600">
                <a:latin typeface="Calibri" pitchFamily="34" charset="0"/>
              </a:endParaRPr>
            </a:p>
          </p:txBody>
        </p:sp>
        <p:sp>
          <p:nvSpPr>
            <p:cNvPr id="6" name="Line 8"/>
            <p:cNvSpPr>
              <a:spLocks noChangeShapeType="1"/>
            </p:cNvSpPr>
            <p:nvPr/>
          </p:nvSpPr>
          <p:spPr bwMode="auto">
            <a:xfrm rot="10800000" flipH="1">
              <a:off x="5611414" y="3672670"/>
              <a:ext cx="0" cy="531019"/>
            </a:xfrm>
            <a:prstGeom prst="line">
              <a:avLst/>
            </a:prstGeom>
            <a:noFill/>
            <a:ln w="25400">
              <a:solidFill>
                <a:schemeClr val="tx1"/>
              </a:solidFill>
              <a:round/>
              <a:headEnd type="stealth" w="med" len="med"/>
              <a:tailEnd/>
            </a:ln>
          </p:spPr>
          <p:txBody>
            <a:bodyPr lIns="68579" tIns="34289" rIns="68579" bIns="34289"/>
            <a:lstStyle/>
            <a:p>
              <a:endParaRPr lang="en-US" sz="1600">
                <a:latin typeface="Calibri" pitchFamily="34" charset="0"/>
              </a:endParaRPr>
            </a:p>
          </p:txBody>
        </p:sp>
        <p:sp>
          <p:nvSpPr>
            <p:cNvPr id="7" name="Rectangle 9"/>
            <p:cNvSpPr>
              <a:spLocks/>
            </p:cNvSpPr>
            <p:nvPr/>
          </p:nvSpPr>
          <p:spPr bwMode="auto">
            <a:xfrm rot="16200000">
              <a:off x="4687016" y="3598189"/>
              <a:ext cx="564897" cy="493220"/>
            </a:xfrm>
            <a:prstGeom prst="rect">
              <a:avLst/>
            </a:prstGeom>
            <a:noFill/>
            <a:ln w="12700">
              <a:noFill/>
              <a:miter lim="800000"/>
              <a:headEnd/>
              <a:tailEnd/>
            </a:ln>
          </p:spPr>
          <p:txBody>
            <a:bodyPr lIns="0" tIns="0" rIns="30479" bIns="0"/>
            <a:lstStyle/>
            <a:p>
              <a:pPr marL="29765"/>
              <a:r>
                <a:rPr lang="en-US" sz="2000" b="1" dirty="0">
                  <a:latin typeface="Calibri" pitchFamily="34" charset="0"/>
                  <a:cs typeface="Arial" charset="0"/>
                </a:rPr>
                <a:t>Agent</a:t>
              </a:r>
            </a:p>
          </p:txBody>
        </p:sp>
        <p:grpSp>
          <p:nvGrpSpPr>
            <p:cNvPr id="8" name="Group 10"/>
            <p:cNvGrpSpPr>
              <a:grpSpLocks/>
            </p:cNvGrpSpPr>
            <p:nvPr/>
          </p:nvGrpSpPr>
          <p:grpSpPr bwMode="auto">
            <a:xfrm>
              <a:off x="5363764" y="3748869"/>
              <a:ext cx="476250" cy="323850"/>
              <a:chOff x="0" y="0"/>
              <a:chExt cx="400" cy="272"/>
            </a:xfrm>
          </p:grpSpPr>
          <p:sp>
            <p:nvSpPr>
              <p:cNvPr id="18" name="AutoShape 11"/>
              <p:cNvSpPr>
                <a:spLocks/>
              </p:cNvSpPr>
              <p:nvPr/>
            </p:nvSpPr>
            <p:spPr bwMode="auto">
              <a:xfrm>
                <a:off x="0" y="0"/>
                <a:ext cx="400" cy="272"/>
              </a:xfrm>
              <a:prstGeom prst="roundRect">
                <a:avLst>
                  <a:gd name="adj" fmla="val 28120"/>
                </a:avLst>
              </a:prstGeom>
              <a:solidFill>
                <a:srgbClr val="FFFFFF"/>
              </a:solidFill>
              <a:ln w="12700">
                <a:solidFill>
                  <a:schemeClr val="tx1"/>
                </a:solidFill>
                <a:round/>
                <a:headEnd/>
                <a:tailEnd/>
              </a:ln>
            </p:spPr>
            <p:txBody>
              <a:bodyPr lIns="0" tIns="0" rIns="0" bIns="0"/>
              <a:lstStyle/>
              <a:p>
                <a:endParaRPr lang="en-US" sz="1600">
                  <a:latin typeface="Calibri" pitchFamily="34" charset="0"/>
                </a:endParaRPr>
              </a:p>
            </p:txBody>
          </p:sp>
          <p:sp>
            <p:nvSpPr>
              <p:cNvPr id="19" name="Rectangle 12"/>
              <p:cNvSpPr>
                <a:spLocks/>
              </p:cNvSpPr>
              <p:nvPr/>
            </p:nvSpPr>
            <p:spPr bwMode="auto">
              <a:xfrm>
                <a:off x="135" y="32"/>
                <a:ext cx="139" cy="236"/>
              </a:xfrm>
              <a:prstGeom prst="rect">
                <a:avLst/>
              </a:prstGeom>
              <a:noFill/>
              <a:ln w="12700">
                <a:noFill/>
                <a:miter lim="800000"/>
                <a:headEnd/>
                <a:tailEnd/>
              </a:ln>
            </p:spPr>
            <p:txBody>
              <a:bodyPr lIns="0" tIns="0" rIns="40639" bIns="0"/>
              <a:lstStyle/>
              <a:p>
                <a:pPr marL="29765" algn="ctr"/>
                <a:r>
                  <a:rPr lang="en-US" sz="2400" b="1" dirty="0">
                    <a:latin typeface="Calibri" pitchFamily="34" charset="0"/>
                    <a:cs typeface="Arial" charset="0"/>
                  </a:rPr>
                  <a:t>?</a:t>
                </a:r>
              </a:p>
            </p:txBody>
          </p:sp>
        </p:grpSp>
        <p:grpSp>
          <p:nvGrpSpPr>
            <p:cNvPr id="9" name="Group 13"/>
            <p:cNvGrpSpPr>
              <a:grpSpLocks/>
            </p:cNvGrpSpPr>
            <p:nvPr/>
          </p:nvGrpSpPr>
          <p:grpSpPr bwMode="auto">
            <a:xfrm>
              <a:off x="5073252" y="3430191"/>
              <a:ext cx="1104900" cy="1059657"/>
              <a:chOff x="32" y="19"/>
              <a:chExt cx="928" cy="890"/>
            </a:xfrm>
          </p:grpSpPr>
          <p:sp>
            <p:nvSpPr>
              <p:cNvPr id="16" name="Rectangle 14"/>
              <p:cNvSpPr>
                <a:spLocks/>
              </p:cNvSpPr>
              <p:nvPr/>
            </p:nvSpPr>
            <p:spPr bwMode="auto">
              <a:xfrm>
                <a:off x="84" y="19"/>
                <a:ext cx="824" cy="304"/>
              </a:xfrm>
              <a:prstGeom prst="rect">
                <a:avLst/>
              </a:prstGeom>
              <a:noFill/>
              <a:ln w="12700">
                <a:noFill/>
                <a:miter lim="800000"/>
                <a:headEnd/>
                <a:tailEnd/>
              </a:ln>
            </p:spPr>
            <p:txBody>
              <a:bodyPr lIns="0" tIns="0" rIns="40639" bIns="0"/>
              <a:lstStyle/>
              <a:p>
                <a:pPr marL="29765" algn="ctr"/>
                <a:r>
                  <a:rPr lang="en-US" dirty="0">
                    <a:latin typeface="Calibri" pitchFamily="34" charset="0"/>
                    <a:cs typeface="Arial" charset="0"/>
                  </a:rPr>
                  <a:t>Sensors</a:t>
                </a:r>
              </a:p>
            </p:txBody>
          </p:sp>
          <p:sp>
            <p:nvSpPr>
              <p:cNvPr id="17" name="Rectangle 15"/>
              <p:cNvSpPr>
                <a:spLocks/>
              </p:cNvSpPr>
              <p:nvPr/>
            </p:nvSpPr>
            <p:spPr bwMode="auto">
              <a:xfrm>
                <a:off x="32" y="661"/>
                <a:ext cx="928" cy="248"/>
              </a:xfrm>
              <a:prstGeom prst="rect">
                <a:avLst/>
              </a:prstGeom>
              <a:noFill/>
              <a:ln w="12700">
                <a:noFill/>
                <a:miter lim="800000"/>
                <a:headEnd/>
                <a:tailEnd/>
              </a:ln>
            </p:spPr>
            <p:txBody>
              <a:bodyPr lIns="0" tIns="0" rIns="40639" bIns="0"/>
              <a:lstStyle/>
              <a:p>
                <a:pPr marL="29765" algn="ctr"/>
                <a:r>
                  <a:rPr lang="en-US" dirty="0">
                    <a:latin typeface="Calibri" pitchFamily="34" charset="0"/>
                    <a:cs typeface="Arial" charset="0"/>
                  </a:rPr>
                  <a:t>Actuators</a:t>
                </a:r>
              </a:p>
            </p:txBody>
          </p:sp>
        </p:grpSp>
        <p:sp>
          <p:nvSpPr>
            <p:cNvPr id="10" name="AutoShape 16"/>
            <p:cNvSpPr>
              <a:spLocks/>
            </p:cNvSpPr>
            <p:nvPr/>
          </p:nvSpPr>
          <p:spPr bwMode="auto">
            <a:xfrm>
              <a:off x="7815475" y="3194447"/>
              <a:ext cx="853137" cy="1304925"/>
            </a:xfrm>
            <a:prstGeom prst="roundRect">
              <a:avLst>
                <a:gd name="adj" fmla="val 10944"/>
              </a:avLst>
            </a:prstGeom>
            <a:solidFill>
              <a:srgbClr val="9FB0D1"/>
            </a:solidFill>
            <a:ln w="12700">
              <a:solidFill>
                <a:schemeClr val="tx1"/>
              </a:solidFill>
              <a:round/>
              <a:headEnd/>
              <a:tailEnd/>
            </a:ln>
          </p:spPr>
          <p:txBody>
            <a:bodyPr lIns="0" tIns="0" rIns="0" bIns="0"/>
            <a:lstStyle/>
            <a:p>
              <a:endParaRPr lang="en-US" sz="1600">
                <a:latin typeface="Calibri" pitchFamily="34" charset="0"/>
              </a:endParaRPr>
            </a:p>
          </p:txBody>
        </p:sp>
        <p:sp>
          <p:nvSpPr>
            <p:cNvPr id="11" name="Rectangle 17"/>
            <p:cNvSpPr>
              <a:spLocks/>
            </p:cNvSpPr>
            <p:nvPr/>
          </p:nvSpPr>
          <p:spPr bwMode="auto">
            <a:xfrm rot="5400000">
              <a:off x="7696859" y="3589450"/>
              <a:ext cx="1157018" cy="493220"/>
            </a:xfrm>
            <a:prstGeom prst="rect">
              <a:avLst/>
            </a:prstGeom>
            <a:noFill/>
            <a:ln w="12700">
              <a:noFill/>
              <a:miter lim="800000"/>
              <a:headEnd/>
              <a:tailEnd/>
            </a:ln>
          </p:spPr>
          <p:txBody>
            <a:bodyPr lIns="0" tIns="0" rIns="30479" bIns="0"/>
            <a:lstStyle/>
            <a:p>
              <a:pPr marL="29765" algn="ctr"/>
              <a:r>
                <a:rPr lang="en-US" sz="2000" b="1" dirty="0">
                  <a:latin typeface="Calibri" pitchFamily="34" charset="0"/>
                  <a:cs typeface="Arial" charset="0"/>
                </a:rPr>
                <a:t>Environment</a:t>
              </a:r>
            </a:p>
          </p:txBody>
        </p:sp>
        <p:sp>
          <p:nvSpPr>
            <p:cNvPr id="12" name="Line 18"/>
            <p:cNvSpPr>
              <a:spLocks noChangeShapeType="1"/>
            </p:cNvSpPr>
            <p:nvPr/>
          </p:nvSpPr>
          <p:spPr bwMode="auto">
            <a:xfrm rot="10800000" flipH="1">
              <a:off x="6182915" y="3574256"/>
              <a:ext cx="1859756" cy="0"/>
            </a:xfrm>
            <a:prstGeom prst="line">
              <a:avLst/>
            </a:prstGeom>
            <a:noFill/>
            <a:ln w="25400">
              <a:solidFill>
                <a:schemeClr val="tx1"/>
              </a:solidFill>
              <a:round/>
              <a:headEnd type="stealth" w="med" len="med"/>
              <a:tailEnd/>
            </a:ln>
          </p:spPr>
          <p:txBody>
            <a:bodyPr lIns="68579" tIns="34289" rIns="68579" bIns="34289"/>
            <a:lstStyle/>
            <a:p>
              <a:endParaRPr lang="en-US" sz="1600">
                <a:latin typeface="Calibri" pitchFamily="34" charset="0"/>
              </a:endParaRPr>
            </a:p>
          </p:txBody>
        </p:sp>
        <p:sp>
          <p:nvSpPr>
            <p:cNvPr id="13" name="Line 19"/>
            <p:cNvSpPr>
              <a:spLocks noChangeShapeType="1"/>
            </p:cNvSpPr>
            <p:nvPr/>
          </p:nvSpPr>
          <p:spPr bwMode="auto">
            <a:xfrm flipH="1">
              <a:off x="6275783" y="4324350"/>
              <a:ext cx="1760934" cy="0"/>
            </a:xfrm>
            <a:prstGeom prst="line">
              <a:avLst/>
            </a:prstGeom>
            <a:noFill/>
            <a:ln w="25400">
              <a:solidFill>
                <a:schemeClr val="tx1"/>
              </a:solidFill>
              <a:round/>
              <a:headEnd type="stealth" w="med" len="med"/>
              <a:tailEnd/>
            </a:ln>
          </p:spPr>
          <p:txBody>
            <a:bodyPr lIns="68579" tIns="34289" rIns="68579" bIns="34289"/>
            <a:lstStyle/>
            <a:p>
              <a:endParaRPr lang="en-US" sz="1600">
                <a:latin typeface="Calibri" pitchFamily="34" charset="0"/>
              </a:endParaRPr>
            </a:p>
          </p:txBody>
        </p:sp>
        <p:sp>
          <p:nvSpPr>
            <p:cNvPr id="14" name="Rectangle 20"/>
            <p:cNvSpPr>
              <a:spLocks/>
            </p:cNvSpPr>
            <p:nvPr/>
          </p:nvSpPr>
          <p:spPr bwMode="auto">
            <a:xfrm>
              <a:off x="6682977" y="3584972"/>
              <a:ext cx="942975" cy="266700"/>
            </a:xfrm>
            <a:prstGeom prst="rect">
              <a:avLst/>
            </a:prstGeom>
            <a:noFill/>
            <a:ln w="12700">
              <a:noFill/>
              <a:miter lim="800000"/>
              <a:headEnd/>
              <a:tailEnd/>
            </a:ln>
          </p:spPr>
          <p:txBody>
            <a:bodyPr lIns="0" tIns="0" rIns="30479" bIns="0"/>
            <a:lstStyle/>
            <a:p>
              <a:pPr marL="29765" algn="ctr"/>
              <a:r>
                <a:rPr lang="en-US" dirty="0">
                  <a:latin typeface="Calibri" pitchFamily="34" charset="0"/>
                  <a:cs typeface="Arial" charset="0"/>
                </a:rPr>
                <a:t>Percepts</a:t>
              </a:r>
            </a:p>
          </p:txBody>
        </p:sp>
        <p:sp>
          <p:nvSpPr>
            <p:cNvPr id="15" name="Rectangle 21"/>
            <p:cNvSpPr>
              <a:spLocks/>
            </p:cNvSpPr>
            <p:nvPr/>
          </p:nvSpPr>
          <p:spPr bwMode="auto">
            <a:xfrm>
              <a:off x="6749652" y="4324350"/>
              <a:ext cx="809625" cy="304800"/>
            </a:xfrm>
            <a:prstGeom prst="rect">
              <a:avLst/>
            </a:prstGeom>
            <a:noFill/>
            <a:ln w="12700">
              <a:noFill/>
              <a:miter lim="800000"/>
              <a:headEnd/>
              <a:tailEnd/>
            </a:ln>
          </p:spPr>
          <p:txBody>
            <a:bodyPr lIns="0" tIns="0" rIns="30479" bIns="0"/>
            <a:lstStyle/>
            <a:p>
              <a:pPr marL="29765" algn="ctr"/>
              <a:r>
                <a:rPr lang="en-US" dirty="0">
                  <a:latin typeface="Calibri" pitchFamily="34" charset="0"/>
                  <a:cs typeface="Arial" charset="0"/>
                </a:rPr>
                <a:t>Actions</a:t>
              </a:r>
            </a:p>
          </p:txBody>
        </p:sp>
      </p:grpSp>
      <p:sp>
        <p:nvSpPr>
          <p:cNvPr id="21" name="TextBox 20"/>
          <p:cNvSpPr txBox="1"/>
          <p:nvPr/>
        </p:nvSpPr>
        <p:spPr>
          <a:xfrm>
            <a:off x="932670" y="3167026"/>
            <a:ext cx="4178168" cy="1938992"/>
          </a:xfrm>
          <a:prstGeom prst="rect">
            <a:avLst/>
          </a:prstGeom>
          <a:noFill/>
        </p:spPr>
        <p:txBody>
          <a:bodyPr wrap="square" rtlCol="0">
            <a:spAutoFit/>
          </a:bodyPr>
          <a:lstStyle/>
          <a:p>
            <a:r>
              <a:rPr lang="en-US" sz="2400" u="sng" dirty="0" smtClean="0"/>
              <a:t>Percepts</a:t>
            </a:r>
            <a:r>
              <a:rPr lang="en-US" sz="2400" dirty="0" smtClean="0"/>
              <a:t> are constrained by</a:t>
            </a:r>
          </a:p>
          <a:p>
            <a:r>
              <a:rPr lang="en-US" sz="2400" dirty="0" smtClean="0"/>
              <a:t>       Sensors + Environment</a:t>
            </a:r>
          </a:p>
          <a:p>
            <a:endParaRPr lang="en-US" sz="2400" u="sng" dirty="0"/>
          </a:p>
          <a:p>
            <a:r>
              <a:rPr lang="en-US" sz="2400" u="sng" dirty="0" smtClean="0"/>
              <a:t>Actions</a:t>
            </a:r>
            <a:r>
              <a:rPr lang="en-US" sz="2400" dirty="0" smtClean="0"/>
              <a:t> are constrained by</a:t>
            </a:r>
          </a:p>
          <a:p>
            <a:r>
              <a:rPr lang="en-US" sz="2400" dirty="0" smtClean="0"/>
              <a:t>       Actuators + Environment</a:t>
            </a:r>
            <a:endParaRPr lang="en-US" sz="2400" u="sng" dirty="0"/>
          </a:p>
        </p:txBody>
      </p:sp>
      <p:sp>
        <p:nvSpPr>
          <p:cNvPr id="22" name="TextBox 21"/>
          <p:cNvSpPr txBox="1"/>
          <p:nvPr/>
        </p:nvSpPr>
        <p:spPr>
          <a:xfrm>
            <a:off x="2652074" y="5594218"/>
            <a:ext cx="3945410" cy="823847"/>
          </a:xfrm>
          <a:prstGeom prst="rect">
            <a:avLst/>
          </a:prstGeom>
          <a:solidFill>
            <a:schemeClr val="bg2"/>
          </a:solidFill>
          <a:ln w="12700">
            <a:solidFill>
              <a:schemeClr val="accent1">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en-US" sz="2400" b="1" dirty="0" smtClean="0"/>
              <a:t>Agent Function</a:t>
            </a:r>
            <a:r>
              <a:rPr lang="en-US" sz="2400" dirty="0" smtClean="0"/>
              <a:t> – how does it choose the action?</a:t>
            </a:r>
            <a:endParaRPr lang="en-US" sz="2400" b="1" dirty="0"/>
          </a:p>
        </p:txBody>
      </p:sp>
      <p:cxnSp>
        <p:nvCxnSpPr>
          <p:cNvPr id="24" name="Straight Arrow Connector 23"/>
          <p:cNvCxnSpPr>
            <a:stCxn id="22" idx="0"/>
          </p:cNvCxnSpPr>
          <p:nvPr/>
        </p:nvCxnSpPr>
        <p:spPr>
          <a:xfrm flipV="1">
            <a:off x="4624779" y="4288666"/>
            <a:ext cx="2374727" cy="1305552"/>
          </a:xfrm>
          <a:prstGeom prst="straightConnector1">
            <a:avLst/>
          </a:prstGeom>
          <a:ln w="38100">
            <a:solidFill>
              <a:srgbClr val="BB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89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87B05F9-84A9-B047-A346-68DB6A5C69F0}" vid="{D4853D83-D962-D44A-AB1D-3B1A9DED533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2349</TotalTime>
  <Words>1548</Words>
  <Application>Microsoft Macintosh PowerPoint</Application>
  <PresentationFormat>Widescreen</PresentationFormat>
  <Paragraphs>278</Paragraphs>
  <Slides>31</Slides>
  <Notes>5</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36" baseType="lpstr">
      <vt:lpstr>Calibri</vt:lpstr>
      <vt:lpstr>Calibri Light</vt:lpstr>
      <vt:lpstr>Arial</vt:lpstr>
      <vt:lpstr>Office Theme</vt:lpstr>
      <vt:lpstr>Photo Editor Photo</vt:lpstr>
      <vt:lpstr>Announcements</vt:lpstr>
      <vt:lpstr>What is AI?</vt:lpstr>
      <vt:lpstr>Fundamental question for this lecture (and really this whole class!):</vt:lpstr>
      <vt:lpstr>AI – Agents and Environments</vt:lpstr>
      <vt:lpstr>Fleshing it out</vt:lpstr>
      <vt:lpstr>Fleshing it out</vt:lpstr>
      <vt:lpstr>PEAS in a taxi</vt:lpstr>
      <vt:lpstr>Exercise - pick some PEAS</vt:lpstr>
      <vt:lpstr>What makes an Agent?</vt:lpstr>
      <vt:lpstr>What makes one rational?</vt:lpstr>
      <vt:lpstr>Our sample agents</vt:lpstr>
      <vt:lpstr>Reflex Agents</vt:lpstr>
      <vt:lpstr>Simple Reflex Agent</vt:lpstr>
      <vt:lpstr>Model Reflex Agent</vt:lpstr>
      <vt:lpstr>Reflex Agents</vt:lpstr>
      <vt:lpstr>Planning Agents</vt:lpstr>
      <vt:lpstr>Goal-based Agents</vt:lpstr>
      <vt:lpstr>Utility-based Agents</vt:lpstr>
      <vt:lpstr>Summary</vt:lpstr>
      <vt:lpstr>AI – Agents and Environments</vt:lpstr>
      <vt:lpstr>Kinds of task environments</vt:lpstr>
      <vt:lpstr>Fully observable vs partially observable</vt:lpstr>
      <vt:lpstr>Single agent vs Multiagent</vt:lpstr>
      <vt:lpstr>Deterministic vs Stochastic</vt:lpstr>
      <vt:lpstr>Episodic vs Sequential</vt:lpstr>
      <vt:lpstr>Static vs Dynamic</vt:lpstr>
      <vt:lpstr>Discrete vs Continuous</vt:lpstr>
      <vt:lpstr>Bonus: level of agent knowledge</vt:lpstr>
      <vt:lpstr>Kinds of task environments</vt:lpstr>
      <vt:lpstr>These help determine how to approach problems</vt:lpstr>
      <vt:lpstr>Next up</vt:lpstr>
    </vt:vector>
  </TitlesOfParts>
  <Company/>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3521: Intro to Artificial Intelligence</dc:title>
  <dc:creator>Newman-Griffis, Denis R.</dc:creator>
  <cp:lastModifiedBy>Newman-Griffis, Denis R.</cp:lastModifiedBy>
  <cp:revision>78</cp:revision>
  <dcterms:created xsi:type="dcterms:W3CDTF">2017-08-18T18:18:42Z</dcterms:created>
  <dcterms:modified xsi:type="dcterms:W3CDTF">2017-08-25T02:57:59Z</dcterms:modified>
</cp:coreProperties>
</file>